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79" r:id="rId3"/>
    <p:sldId id="582" r:id="rId4"/>
    <p:sldId id="583" r:id="rId5"/>
    <p:sldId id="584" r:id="rId6"/>
    <p:sldId id="585" r:id="rId7"/>
    <p:sldId id="586" r:id="rId8"/>
    <p:sldId id="587" r:id="rId9"/>
    <p:sldId id="588" r:id="rId10"/>
    <p:sldId id="590" r:id="rId11"/>
    <p:sldId id="591" r:id="rId12"/>
    <p:sldId id="592" r:id="rId13"/>
    <p:sldId id="593" r:id="rId14"/>
    <p:sldId id="594" r:id="rId15"/>
    <p:sldId id="260" r:id="rId16"/>
    <p:sldId id="257" r:id="rId17"/>
    <p:sldId id="258" r:id="rId18"/>
    <p:sldId id="259" r:id="rId19"/>
    <p:sldId id="558" r:id="rId20"/>
    <p:sldId id="264" r:id="rId21"/>
    <p:sldId id="559" r:id="rId22"/>
    <p:sldId id="261" r:id="rId23"/>
    <p:sldId id="263" r:id="rId24"/>
    <p:sldId id="262" r:id="rId25"/>
    <p:sldId id="265" r:id="rId26"/>
    <p:sldId id="560" r:id="rId27"/>
    <p:sldId id="561" r:id="rId28"/>
    <p:sldId id="267" r:id="rId29"/>
    <p:sldId id="266" r:id="rId30"/>
    <p:sldId id="268" r:id="rId31"/>
    <p:sldId id="269" r:id="rId32"/>
    <p:sldId id="270" r:id="rId33"/>
    <p:sldId id="271" r:id="rId34"/>
    <p:sldId id="562" r:id="rId35"/>
    <p:sldId id="563" r:id="rId36"/>
    <p:sldId id="564" r:id="rId37"/>
    <p:sldId id="565" r:id="rId38"/>
    <p:sldId id="567" r:id="rId39"/>
    <p:sldId id="568" r:id="rId40"/>
    <p:sldId id="272" r:id="rId41"/>
    <p:sldId id="566" r:id="rId42"/>
    <p:sldId id="556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569" r:id="rId52"/>
    <p:sldId id="571" r:id="rId53"/>
    <p:sldId id="572" r:id="rId54"/>
    <p:sldId id="573" r:id="rId55"/>
    <p:sldId id="574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7" r:id="rId72"/>
    <p:sldId id="299" r:id="rId73"/>
    <p:sldId id="298" r:id="rId74"/>
    <p:sldId id="296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0" r:id="rId86"/>
    <p:sldId id="311" r:id="rId87"/>
    <p:sldId id="312" r:id="rId88"/>
    <p:sldId id="313" r:id="rId89"/>
    <p:sldId id="314" r:id="rId90"/>
    <p:sldId id="575" r:id="rId91"/>
    <p:sldId id="315" r:id="rId92"/>
    <p:sldId id="316" r:id="rId93"/>
    <p:sldId id="576" r:id="rId94"/>
    <p:sldId id="317" r:id="rId95"/>
    <p:sldId id="318" r:id="rId96"/>
    <p:sldId id="319" r:id="rId97"/>
    <p:sldId id="320" r:id="rId98"/>
    <p:sldId id="321" r:id="rId99"/>
    <p:sldId id="322" r:id="rId100"/>
    <p:sldId id="323" r:id="rId101"/>
    <p:sldId id="325" r:id="rId102"/>
    <p:sldId id="324" r:id="rId103"/>
    <p:sldId id="326" r:id="rId104"/>
    <p:sldId id="327" r:id="rId105"/>
    <p:sldId id="328" r:id="rId106"/>
    <p:sldId id="329" r:id="rId107"/>
    <p:sldId id="330" r:id="rId108"/>
    <p:sldId id="331" r:id="rId109"/>
    <p:sldId id="332" r:id="rId110"/>
    <p:sldId id="333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41" r:id="rId119"/>
    <p:sldId id="342" r:id="rId120"/>
    <p:sldId id="343" r:id="rId121"/>
    <p:sldId id="344" r:id="rId122"/>
    <p:sldId id="345" r:id="rId123"/>
    <p:sldId id="346" r:id="rId124"/>
    <p:sldId id="347" r:id="rId125"/>
    <p:sldId id="348" r:id="rId126"/>
    <p:sldId id="349" r:id="rId127"/>
    <p:sldId id="350" r:id="rId128"/>
    <p:sldId id="351" r:id="rId129"/>
    <p:sldId id="352" r:id="rId130"/>
    <p:sldId id="353" r:id="rId131"/>
    <p:sldId id="354" r:id="rId132"/>
    <p:sldId id="355" r:id="rId133"/>
    <p:sldId id="356" r:id="rId134"/>
    <p:sldId id="357" r:id="rId135"/>
    <p:sldId id="358" r:id="rId136"/>
    <p:sldId id="359" r:id="rId137"/>
    <p:sldId id="360" r:id="rId138"/>
    <p:sldId id="361" r:id="rId139"/>
    <p:sldId id="362" r:id="rId140"/>
    <p:sldId id="363" r:id="rId141"/>
    <p:sldId id="364" r:id="rId142"/>
    <p:sldId id="365" r:id="rId143"/>
    <p:sldId id="366" r:id="rId144"/>
    <p:sldId id="367" r:id="rId145"/>
    <p:sldId id="368" r:id="rId146"/>
    <p:sldId id="369" r:id="rId147"/>
    <p:sldId id="370" r:id="rId148"/>
    <p:sldId id="371" r:id="rId149"/>
    <p:sldId id="372" r:id="rId150"/>
    <p:sldId id="374" r:id="rId151"/>
    <p:sldId id="373" r:id="rId152"/>
    <p:sldId id="375" r:id="rId153"/>
    <p:sldId id="376" r:id="rId154"/>
    <p:sldId id="377" r:id="rId155"/>
    <p:sldId id="378" r:id="rId156"/>
    <p:sldId id="379" r:id="rId157"/>
    <p:sldId id="380" r:id="rId158"/>
    <p:sldId id="381" r:id="rId159"/>
    <p:sldId id="382" r:id="rId160"/>
    <p:sldId id="383" r:id="rId161"/>
    <p:sldId id="384" r:id="rId162"/>
    <p:sldId id="385" r:id="rId163"/>
    <p:sldId id="386" r:id="rId164"/>
    <p:sldId id="387" r:id="rId165"/>
    <p:sldId id="388" r:id="rId166"/>
    <p:sldId id="389" r:id="rId167"/>
    <p:sldId id="390" r:id="rId168"/>
    <p:sldId id="391" r:id="rId169"/>
    <p:sldId id="392" r:id="rId170"/>
    <p:sldId id="393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B2FB-F217-98C8-D5AD-3A74D860D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0264A-2E7C-DBD7-B4D1-07C487299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75EB7-322F-3D54-93A2-BE92C43A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08ABD-357D-C86D-997B-02B328A8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58EDB-C473-5C3A-40D3-EE9C30F6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054F-FC5F-5A2A-FF70-A298B5CC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57C90-BFB2-0A08-3EE6-B0816FA18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0692-111C-5E61-F636-989A8D0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3AA5-6669-2941-B98D-6EEE7550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EF9F8-665D-E7AE-47C5-B814663F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6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E1263-0EAC-33C4-8D0C-E986FE307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1F4EC-D772-1AE2-B1C9-EDD052D44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58B8-6ECA-42EE-3C56-99BDF4B5B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9B91-0029-ACE8-1B22-EDE8ACCC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86564-BB5F-C520-A87E-7E1B52B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5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76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3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7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89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3D25-A7D3-6A85-6BC5-CB59CF46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613B-5592-ADAC-0099-DE490EE6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BCA9-E95F-B764-7ABA-A12BA1DE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A5B05-2FAF-16BA-3457-7CB8FD2C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5DDB-8FF4-57F4-EEF0-DE21293D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08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8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5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7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8131-F356-EC40-8D20-C09028BB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0A16-7A36-79E6-7F5A-676E813BD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484D2-D328-4855-9C9A-7D13F36D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2478-366D-350D-0819-C4ED5843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0F253-B5C6-A123-58FC-06399034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8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5877-486B-9FAA-F502-63C3C9EF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4216-E681-8EE1-BA46-175DD0F8B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54C94-806E-1B2F-D589-1F55B9DD3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BCEA-BBB6-18B8-F682-C439DCA6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DCC72-5E93-2E05-E2C5-9CBF1478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28F3A-1BC2-09EA-84ED-CF52FC7F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B378-6351-003E-965A-46451FE8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AC0F6-2E2F-3DB3-AB5C-178388E42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07D4D-F5DE-6B52-DBF9-033F1C347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6C3A-7AA9-F115-DF12-CAB4DE7FF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66125-EEE8-BEDB-FF7B-70435FA0D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85AE4-E07E-8F4E-DB01-FF7DDD2C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E3316-88E9-7DAC-7C4F-48C791C2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BAA7A-05B3-374E-421F-3462F57F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2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26D9-7895-D544-D581-BD49F65D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F14BA-AF5C-8219-04BD-ECF6CE7A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F848F-C662-829D-6ECC-ADDA7E5B8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9CBC-BE85-F467-84E2-41001E1A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7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0D5BEC-D4A0-DEAE-9068-D04B588AB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9E414-1420-F974-3B5F-0943DE31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B582-278A-BFC4-6FB2-DA7BC17C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9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1002-5FC1-07F3-876B-E97CF109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41D2-D445-4721-0086-20C8B008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F84E9-EC32-431B-B7CC-2C5EE3440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F0A44-C166-08D1-73D1-7C0F9A70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A186-4D0C-3D86-A512-15008F54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6C40E-E8BF-477F-3F9F-06E40F74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23AB-92AE-CCA1-D172-9F55E258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13E7D-50C8-5F87-F39A-319EC338F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B0E3F-80ED-CC6B-8003-EFD8FD352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1EFD0-7719-48FF-A9C9-D30B0B8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7D81-41C0-E73F-6C18-4D1BE889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3466F-A79B-726C-F581-F2304BEF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3A57-07DD-418C-9E00-9E58824D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890C-E357-831A-EE5D-16AB63A1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07A8-370E-7193-40AA-53F24A1B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C769-B087-4CFF-AA0A-98FF9557CE38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E8A71-13DD-7844-48EE-F61EBC4D1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5ECD7-696D-CC23-0150-60A113B18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168E3-2DA0-46FB-93F8-F2510FBF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9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D968-2903-2C69-F4E9-8A24A05C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3855"/>
            <a:ext cx="10515600" cy="1859601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 </a:t>
            </a:r>
            <a:br>
              <a:rPr lang="en-US" i="1" dirty="0"/>
            </a:br>
            <a:br>
              <a:rPr lang="en-US" i="1" dirty="0"/>
            </a:b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Construction Company Project</a:t>
            </a:r>
            <a:br>
              <a:rPr lang="en-US" i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Prepared by (Group - 1)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F46A4F-F90B-3272-CDDD-90A9D092073B}"/>
              </a:ext>
            </a:extLst>
          </p:cNvPr>
          <p:cNvSpPr txBox="1">
            <a:spLocks/>
          </p:cNvSpPr>
          <p:nvPr/>
        </p:nvSpPr>
        <p:spPr>
          <a:xfrm>
            <a:off x="415566" y="3429000"/>
            <a:ext cx="5419627" cy="185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Youssef Mahmoud Saad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Tamer Nabil Essawi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Mohamed Fawzy Abdelfattah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679D7D-F7C1-5D6D-7236-D09160F7AFC1}"/>
              </a:ext>
            </a:extLst>
          </p:cNvPr>
          <p:cNvSpPr txBox="1">
            <a:spLocks/>
          </p:cNvSpPr>
          <p:nvPr/>
        </p:nvSpPr>
        <p:spPr>
          <a:xfrm>
            <a:off x="6240543" y="3428999"/>
            <a:ext cx="5535891" cy="185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Israa Ahmed Mahmoud 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Soad Said Ameen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Osama Sayed </a:t>
            </a:r>
            <a:r>
              <a:rPr lang="en-US" sz="3100" i="1" dirty="0" err="1">
                <a:solidFill>
                  <a:schemeClr val="accent1">
                    <a:lumMod val="50000"/>
                  </a:schemeClr>
                </a:solidFill>
              </a:rPr>
              <a:t>Abdullhameed</a:t>
            </a:r>
            <a:endParaRPr lang="en-US" sz="31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E151C-9DA4-7BAF-8C55-841D481968B0}"/>
              </a:ext>
            </a:extLst>
          </p:cNvPr>
          <p:cNvSpPr txBox="1">
            <a:spLocks/>
          </p:cNvSpPr>
          <p:nvPr/>
        </p:nvSpPr>
        <p:spPr>
          <a:xfrm>
            <a:off x="3386186" y="5528953"/>
            <a:ext cx="5419627" cy="875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Under Supervision of </a:t>
            </a:r>
          </a:p>
          <a:p>
            <a:pPr>
              <a:lnSpc>
                <a:spcPct val="110000"/>
              </a:lnSpc>
            </a:pPr>
            <a:r>
              <a:rPr lang="en-US" sz="3100" i="1" dirty="0">
                <a:solidFill>
                  <a:schemeClr val="accent1">
                    <a:lumMod val="50000"/>
                  </a:schemeClr>
                </a:solidFill>
              </a:rPr>
              <a:t>Instructor: Mohamed </a:t>
            </a:r>
            <a:r>
              <a:rPr lang="en-US" sz="3100" i="1" dirty="0" err="1">
                <a:solidFill>
                  <a:schemeClr val="accent1">
                    <a:lumMod val="50000"/>
                  </a:schemeClr>
                </a:solidFill>
              </a:rPr>
              <a:t>Abdelrehim</a:t>
            </a:r>
            <a:endParaRPr lang="en-US" sz="31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6CB02-AE41-10CF-AB67-EF7409BA5777}"/>
              </a:ext>
            </a:extLst>
          </p:cNvPr>
          <p:cNvSpPr txBox="1">
            <a:spLocks/>
          </p:cNvSpPr>
          <p:nvPr/>
        </p:nvSpPr>
        <p:spPr>
          <a:xfrm>
            <a:off x="577393" y="-34232"/>
            <a:ext cx="10515600" cy="185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 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BF22D3CA-E853-A441-2B80-34CFDA75C432}"/>
              </a:ext>
            </a:extLst>
          </p:cNvPr>
          <p:cNvSpPr/>
          <p:nvPr/>
        </p:nvSpPr>
        <p:spPr>
          <a:xfrm>
            <a:off x="8276734" y="77526"/>
            <a:ext cx="3679596" cy="1636082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11FA4-B983-B15A-9EF6-A0722184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" y="372789"/>
            <a:ext cx="3423356" cy="10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C13A-A6D1-DB01-FE41-481BEE75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5414"/>
            <a:ext cx="7437783" cy="6782586"/>
          </a:xfrm>
        </p:spPr>
        <p:txBody>
          <a:bodyPr>
            <a:normAutofit fontScale="92500" lnSpcReduction="20000"/>
          </a:bodyPr>
          <a:lstStyle/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13- Create new transaction source type (account issue)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14- Create Miscellaneous transaction (using new transaction type con   account receipt)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15- Adjust account alias key </a:t>
            </a:r>
            <a:r>
              <a:rPr lang="en-US" sz="1400" i="1" kern="1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flexfield</a:t>
            </a:r>
            <a:endParaRPr lang="en-US" sz="1400" i="1" kern="1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16- Create new transaction source type (account alias issue &amp; Receipt)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17- Miscellaneous transaction (using our new account alias)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18- Form Personalization “Miscellaneous transaction”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19- Define item transaction defaults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20- Define new shorthand Aliases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21- Define Process interval for Interface Managers &amp; activating them.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22- Create new item (Lot Control - item)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23- Create new item (Serial Control - item)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24- Create new item (Lot-Serial Control item)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25- Create new transaction type (Sub-inventory transfer)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26- Move order transaction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27- Define new employees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28- Create new inventory picking rule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29- Define Shipping networks between different inventory organizations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30- inter-organization transfer transaction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31- Create new item (restricted Sub-inventory &amp; restricted Locator item)</a:t>
            </a:r>
          </a:p>
          <a:p>
            <a:pPr algn="l">
              <a:buNone/>
            </a:pPr>
            <a:r>
              <a:rPr lang="en-US" sz="1400" i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32- Create new item (Revision Control item)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61765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12D2-8767-39D7-36F5-6037B671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23- Create new item</a:t>
            </a:r>
            <a:br>
              <a:rPr lang="en-US" dirty="0"/>
            </a:br>
            <a:r>
              <a:rPr lang="en-US" sz="3200" dirty="0"/>
              <a:t>(Serial Control - item) – generate serial numbers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13D99-0093-9ABF-5EE7-EA383A826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3399521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1D6E-6799-B8B5-1F30-5782F58B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23.1- Miscellaneous transaction</a:t>
            </a:r>
            <a:br>
              <a:rPr lang="en-US" dirty="0"/>
            </a:br>
            <a:r>
              <a:rPr lang="en-US" sz="2800" dirty="0"/>
              <a:t>(for serial control item)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5A81F-7FCB-1C2A-B9B7-071240352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55" y="1825625"/>
            <a:ext cx="7328289" cy="4351338"/>
          </a:xfrm>
        </p:spPr>
      </p:pic>
    </p:spTree>
    <p:extLst>
      <p:ext uri="{BB962C8B-B14F-4D97-AF65-F5344CB8AC3E}">
        <p14:creationId xmlns:p14="http://schemas.microsoft.com/office/powerpoint/2010/main" val="39626811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C299-EF08-ED87-431C-30EA35CA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32B63-A133-2F29-10BC-EF3A9657C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3" y="1825625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13727413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34B1-8C2D-97AD-685B-B2683F1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D8BB2-0861-9DC0-D494-C98FA2A41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17" y="1825625"/>
            <a:ext cx="8648566" cy="4351338"/>
          </a:xfrm>
        </p:spPr>
      </p:pic>
    </p:spTree>
    <p:extLst>
      <p:ext uri="{BB962C8B-B14F-4D97-AF65-F5344CB8AC3E}">
        <p14:creationId xmlns:p14="http://schemas.microsoft.com/office/powerpoint/2010/main" val="37851812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E4A7-FBB9-D416-E5A6-BDC789B2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ED3D3D-4139-06A8-719D-2C1ED7D60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787" y="1825625"/>
            <a:ext cx="7352425" cy="4351338"/>
          </a:xfrm>
        </p:spPr>
      </p:pic>
    </p:spTree>
    <p:extLst>
      <p:ext uri="{BB962C8B-B14F-4D97-AF65-F5344CB8AC3E}">
        <p14:creationId xmlns:p14="http://schemas.microsoft.com/office/powerpoint/2010/main" val="2461688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4B04-64AD-9358-39AB-1085C06E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6E85C-A524-5E26-350C-BB7DC7AE8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80" y="1825625"/>
            <a:ext cx="9327840" cy="4351338"/>
          </a:xfrm>
        </p:spPr>
      </p:pic>
    </p:spTree>
    <p:extLst>
      <p:ext uri="{BB962C8B-B14F-4D97-AF65-F5344CB8AC3E}">
        <p14:creationId xmlns:p14="http://schemas.microsoft.com/office/powerpoint/2010/main" val="39161080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3164-E943-C146-CEC6-C7D64720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25624-7745-376A-86CF-5730E8DDB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32" y="1825625"/>
            <a:ext cx="9581936" cy="4351338"/>
          </a:xfrm>
        </p:spPr>
      </p:pic>
    </p:spTree>
    <p:extLst>
      <p:ext uri="{BB962C8B-B14F-4D97-AF65-F5344CB8AC3E}">
        <p14:creationId xmlns:p14="http://schemas.microsoft.com/office/powerpoint/2010/main" val="3572184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6D82-9689-FFCD-CD52-ACFC7656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15918-5F2A-F6B0-7DCA-C9B690898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41" y="1825625"/>
            <a:ext cx="9464917" cy="4351338"/>
          </a:xfrm>
        </p:spPr>
      </p:pic>
    </p:spTree>
    <p:extLst>
      <p:ext uri="{BB962C8B-B14F-4D97-AF65-F5344CB8AC3E}">
        <p14:creationId xmlns:p14="http://schemas.microsoft.com/office/powerpoint/2010/main" val="23792071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7ABE-D27E-D0BC-40C6-0B446C58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23.2- Serial Control item </a:t>
            </a:r>
            <a:br>
              <a:rPr lang="en-US" dirty="0"/>
            </a:br>
            <a:r>
              <a:rPr lang="en-US" sz="2800" dirty="0"/>
              <a:t>(Issue from store)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DC130-5BBA-8C05-8900-1A096DDDE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68" y="1835052"/>
            <a:ext cx="8720863" cy="4351338"/>
          </a:xfrm>
        </p:spPr>
      </p:pic>
    </p:spTree>
    <p:extLst>
      <p:ext uri="{BB962C8B-B14F-4D97-AF65-F5344CB8AC3E}">
        <p14:creationId xmlns:p14="http://schemas.microsoft.com/office/powerpoint/2010/main" val="258018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9F59-B4B5-3B75-DE2E-462A0138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CBAD2-10DB-9188-9C12-326780E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3" y="1825625"/>
            <a:ext cx="7796734" cy="4351338"/>
          </a:xfrm>
        </p:spPr>
      </p:pic>
    </p:spTree>
    <p:extLst>
      <p:ext uri="{BB962C8B-B14F-4D97-AF65-F5344CB8AC3E}">
        <p14:creationId xmlns:p14="http://schemas.microsoft.com/office/powerpoint/2010/main" val="72811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F4F7-7BEF-82F5-3E46-700AD18C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0"/>
            <a:ext cx="7875104" cy="6858000"/>
          </a:xfrm>
        </p:spPr>
        <p:txBody>
          <a:bodyPr>
            <a:noAutofit/>
          </a:bodyPr>
          <a:lstStyle/>
          <a:p>
            <a:pPr marL="0" marR="0" algn="ctr">
              <a:spcAft>
                <a:spcPts val="800"/>
              </a:spcAft>
              <a:buNone/>
            </a:pPr>
            <a:r>
              <a:rPr lang="en-US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B- Purchasing Module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1- Create new purchasing responsibility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2- Define financial options for Operating unit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3- Define purchasing options for new purchasing responsibility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4- Define organization access for new purchasing responsibility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5- Define receiving options for new purchasing responsibility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6- Create new departments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7- create new organization hierarchy (Department or Supervision hierarchy)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8- Define new jobs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9- Assign jobs and supervisor to employees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10- Create new approval groups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11- Assign approval groups for jobs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12- Create Purchase requisition (using first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13- Create Purchase requisition (using second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14- Create new positions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15- Assign the new positions for the employees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16- create new organization hierarchy (Position hierarchy)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17- assign Position hierarchy for purchase requisition document type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18- assign approval groups to positions &amp; document type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49358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D996-BC2C-8954-1751-F4FAC04A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24- Create new item</a:t>
            </a:r>
            <a:br>
              <a:rPr lang="en-US" dirty="0"/>
            </a:br>
            <a:r>
              <a:rPr lang="en-US" dirty="0"/>
              <a:t>(Lot-Serial Control item)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04ABE-BD3F-E623-CC39-77D35DB6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54" y="1825625"/>
            <a:ext cx="8533692" cy="4351338"/>
          </a:xfrm>
        </p:spPr>
      </p:pic>
    </p:spTree>
    <p:extLst>
      <p:ext uri="{BB962C8B-B14F-4D97-AF65-F5344CB8AC3E}">
        <p14:creationId xmlns:p14="http://schemas.microsoft.com/office/powerpoint/2010/main" val="2639150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33AA-34B9-BEBC-8A72-2809F517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E697C-FA61-366C-C61C-8C4CBE554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05" y="1825625"/>
            <a:ext cx="9324990" cy="4351338"/>
          </a:xfrm>
        </p:spPr>
      </p:pic>
    </p:spTree>
    <p:extLst>
      <p:ext uri="{BB962C8B-B14F-4D97-AF65-F5344CB8AC3E}">
        <p14:creationId xmlns:p14="http://schemas.microsoft.com/office/powerpoint/2010/main" val="10340164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525E-7505-7AA0-213C-64314131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24.1- Miscellaneous transaction</a:t>
            </a:r>
            <a:br>
              <a:rPr lang="en-US" dirty="0"/>
            </a:br>
            <a:r>
              <a:rPr lang="en-US" dirty="0"/>
              <a:t>(For Lot-Serial Control item)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FB53C8-DBFA-E796-1E48-164B95C9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5" y="1825625"/>
            <a:ext cx="8296090" cy="4351338"/>
          </a:xfrm>
        </p:spPr>
      </p:pic>
    </p:spTree>
    <p:extLst>
      <p:ext uri="{BB962C8B-B14F-4D97-AF65-F5344CB8AC3E}">
        <p14:creationId xmlns:p14="http://schemas.microsoft.com/office/powerpoint/2010/main" val="29926969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850B-3E97-455A-82E7-A425B5D5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2CC5A-1857-805E-18C4-2F699B9EB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55" y="1825625"/>
            <a:ext cx="8666490" cy="4351338"/>
          </a:xfrm>
        </p:spPr>
      </p:pic>
    </p:spTree>
    <p:extLst>
      <p:ext uri="{BB962C8B-B14F-4D97-AF65-F5344CB8AC3E}">
        <p14:creationId xmlns:p14="http://schemas.microsoft.com/office/powerpoint/2010/main" val="12725280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EA87-009E-1A34-4E68-B10994E9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C047D-3816-E9A1-078F-873D8119F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3" y="1825625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1753251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7137-9FDD-8C3A-DC42-2BE57A09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059DD-21B2-CC42-98EF-ED7DD7A9E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3975877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F8E1-D7A2-773E-EDC9-CB5C54F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AE6E8-2066-EE62-EBE3-0C2D585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35052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4039693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2FF2-1A76-1296-FCDF-7062FCBF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4E253-C550-6922-FFC8-67404ADF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67" y="1835052"/>
            <a:ext cx="8766666" cy="4351338"/>
          </a:xfrm>
        </p:spPr>
      </p:pic>
    </p:spTree>
    <p:extLst>
      <p:ext uri="{BB962C8B-B14F-4D97-AF65-F5344CB8AC3E}">
        <p14:creationId xmlns:p14="http://schemas.microsoft.com/office/powerpoint/2010/main" val="1970979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3286-21CA-0766-4F11-F1324F05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24.2- run serial number transaction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C5F0C-8565-217E-0A4C-906B61773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77" y="1825625"/>
            <a:ext cx="8498846" cy="4351338"/>
          </a:xfrm>
        </p:spPr>
      </p:pic>
    </p:spTree>
    <p:extLst>
      <p:ext uri="{BB962C8B-B14F-4D97-AF65-F5344CB8AC3E}">
        <p14:creationId xmlns:p14="http://schemas.microsoft.com/office/powerpoint/2010/main" val="36251732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9D8F-94F0-DB7F-24F9-B0FA2362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048E2-C2E5-0DBC-A776-9BD2A7C58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56486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FC07-DC9D-71A2-F7C8-BEDF48007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0"/>
            <a:ext cx="7944678" cy="6858000"/>
          </a:xfrm>
        </p:spPr>
        <p:txBody>
          <a:bodyPr>
            <a:noAutofit/>
          </a:bodyPr>
          <a:lstStyle/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19- Create new PR (using the new Position hierarchy – first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20- Create new PR (using the new Position hierarchy – second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21- Create new PR (using the new Position hierarchy – third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22- Create new PR (using the new Position hierarchy – open approval group)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23- Define new Buyers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24- Assign Default Buyer for master items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25- Create new PR using Buyer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26- Create new suppliers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27- Create new PR (contain supplier)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28- Assign approval hierarchy for Purchase Order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29- Create Manual Standard PO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30- Create Standard PO from PR “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AutoCreate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31- manage buyer workload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32- define requisition preferences before creating PR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33- Modify PR Lines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34- Return PR to the PR preparer to modify somethings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35- Create Requisition template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36- Create PO using Requisition template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37- Receiving items at inventory according to PO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20121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600A-0F4B-63A8-39F5-2E810B8E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25- Create new transaction type</a:t>
            </a:r>
            <a:br>
              <a:rPr lang="en-US" sz="2800" dirty="0"/>
            </a:br>
            <a:r>
              <a:rPr lang="en-US" sz="2800" dirty="0"/>
              <a:t>(Sub-inventory transfer) – move items between Sub-inventories within the same inventory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598F8-5BC7-73B5-5070-8B092D17B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9" y="1825625"/>
            <a:ext cx="9516381" cy="4351338"/>
          </a:xfrm>
        </p:spPr>
      </p:pic>
    </p:spTree>
    <p:extLst>
      <p:ext uri="{BB962C8B-B14F-4D97-AF65-F5344CB8AC3E}">
        <p14:creationId xmlns:p14="http://schemas.microsoft.com/office/powerpoint/2010/main" val="3048814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573A-4249-CC60-297F-936EC083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25.1- Transaction</a:t>
            </a:r>
            <a:br>
              <a:rPr lang="en-US" dirty="0"/>
            </a:br>
            <a:r>
              <a:rPr lang="en-US" dirty="0"/>
              <a:t>(Sub-inventory transfer)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3134-6037-E96F-66F7-E556A94DA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2232"/>
            <a:ext cx="10515600" cy="4178123"/>
          </a:xfrm>
        </p:spPr>
      </p:pic>
    </p:spTree>
    <p:extLst>
      <p:ext uri="{BB962C8B-B14F-4D97-AF65-F5344CB8AC3E}">
        <p14:creationId xmlns:p14="http://schemas.microsoft.com/office/powerpoint/2010/main" val="5763909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2A0-D5AD-8272-8E8B-4A7FC1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DCD0EC-A809-6016-DB35-50237124E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1" y="1825625"/>
            <a:ext cx="9900197" cy="4351338"/>
          </a:xfrm>
        </p:spPr>
      </p:pic>
    </p:spTree>
    <p:extLst>
      <p:ext uri="{BB962C8B-B14F-4D97-AF65-F5344CB8AC3E}">
        <p14:creationId xmlns:p14="http://schemas.microsoft.com/office/powerpoint/2010/main" val="4677891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EE64-82B0-FEB9-2842-F0B9DF2C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E7F8F-452C-B151-9B36-650901FC8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3" y="1825625"/>
            <a:ext cx="10432333" cy="4351338"/>
          </a:xfrm>
        </p:spPr>
      </p:pic>
    </p:spTree>
    <p:extLst>
      <p:ext uri="{BB962C8B-B14F-4D97-AF65-F5344CB8AC3E}">
        <p14:creationId xmlns:p14="http://schemas.microsoft.com/office/powerpoint/2010/main" val="1943388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7CCA-4006-F52A-C202-6AF8F94E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97732-BA4B-DA73-3CD3-D4CE8B53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5324"/>
            <a:ext cx="10515600" cy="4111939"/>
          </a:xfrm>
        </p:spPr>
      </p:pic>
    </p:spTree>
    <p:extLst>
      <p:ext uri="{BB962C8B-B14F-4D97-AF65-F5344CB8AC3E}">
        <p14:creationId xmlns:p14="http://schemas.microsoft.com/office/powerpoint/2010/main" val="37170532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0FFF-70EC-D837-7198-003EAB38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26- Move order transaction</a:t>
            </a:r>
            <a:br>
              <a:rPr lang="en-US" sz="3200" dirty="0"/>
            </a:br>
            <a:r>
              <a:rPr lang="en-US" sz="3200" dirty="0"/>
              <a:t>(request to transfer items between Sub-inventories within the same inventory organization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4AB08-2159-7F76-F704-F80513B9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66" y="1825625"/>
            <a:ext cx="9738467" cy="4351338"/>
          </a:xfrm>
        </p:spPr>
      </p:pic>
    </p:spTree>
    <p:extLst>
      <p:ext uri="{BB962C8B-B14F-4D97-AF65-F5344CB8AC3E}">
        <p14:creationId xmlns:p14="http://schemas.microsoft.com/office/powerpoint/2010/main" val="30048713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C969-1D19-792D-A112-E4891FDC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79615A-AE08-486D-82B0-3B43A3D93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85" y="1825625"/>
            <a:ext cx="8279629" cy="4351338"/>
          </a:xfrm>
        </p:spPr>
      </p:pic>
    </p:spTree>
    <p:extLst>
      <p:ext uri="{BB962C8B-B14F-4D97-AF65-F5344CB8AC3E}">
        <p14:creationId xmlns:p14="http://schemas.microsoft.com/office/powerpoint/2010/main" val="30147953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DE2C-FE25-9993-7B9F-D4B7F4C3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60565-E08A-31A8-0E45-D89DAB5C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64" y="1825625"/>
            <a:ext cx="9897871" cy="4351338"/>
          </a:xfrm>
        </p:spPr>
      </p:pic>
    </p:spTree>
    <p:extLst>
      <p:ext uri="{BB962C8B-B14F-4D97-AF65-F5344CB8AC3E}">
        <p14:creationId xmlns:p14="http://schemas.microsoft.com/office/powerpoint/2010/main" val="26174595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9449-852A-5CEF-EFB3-DF799CA9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26.1- allocate and transact move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83F2D-5697-2DB5-95B1-27B1BCB5E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29" y="1825625"/>
            <a:ext cx="9626142" cy="4351338"/>
          </a:xfrm>
        </p:spPr>
      </p:pic>
    </p:spTree>
    <p:extLst>
      <p:ext uri="{BB962C8B-B14F-4D97-AF65-F5344CB8AC3E}">
        <p14:creationId xmlns:p14="http://schemas.microsoft.com/office/powerpoint/2010/main" val="3056092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0A99-461B-6786-88BE-DEB4F8FD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7D4E6-28F9-0D2D-DA4A-9DA94EFBA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20" y="1825625"/>
            <a:ext cx="8711760" cy="4351338"/>
          </a:xfrm>
        </p:spPr>
      </p:pic>
    </p:spTree>
    <p:extLst>
      <p:ext uri="{BB962C8B-B14F-4D97-AF65-F5344CB8AC3E}">
        <p14:creationId xmlns:p14="http://schemas.microsoft.com/office/powerpoint/2010/main" val="33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C911-3606-3E0C-11DE-C0C148F4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0"/>
            <a:ext cx="7974496" cy="6858000"/>
          </a:xfrm>
        </p:spPr>
        <p:txBody>
          <a:bodyPr>
            <a:normAutofit/>
          </a:bodyPr>
          <a:lstStyle/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38- Adjust purchasing options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39- Assign approval hierarchy to Blanket purchase agreement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40- Assign approval hierarchy to Blanket purchase release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41- Assign approval groups to Blanket purchase agreement &amp; Blanket purchase release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42- Create Blanket purchase agreement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43- Receiving items at inventory according to PO (serial &amp; Locator)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44- Create Standard RFQ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45- Convert Standard RFQ to Quotation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46- Create PO from PR (</a:t>
            </a:r>
            <a:r>
              <a:rPr lang="en-US" sz="14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AutoCreate</a:t>
            </a: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&amp; link it to a Quotation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47- Create new PR to use it at Bid RFQ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48- Assign approval hierarchy to Purchase agreement Contract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49- Assign approval group to Purchase agreement Contract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50- Create new Contract Purchase agreement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51- Define Notification Control for Contract Purchase agreement</a:t>
            </a:r>
          </a:p>
          <a:p>
            <a:pPr marL="0" marR="0" indent="0">
              <a:spcAft>
                <a:spcPts val="800"/>
              </a:spcAft>
              <a:buNone/>
            </a:pP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52- Create new PO &amp; assign a Contract Purchase agreement to it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552620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7DCB-30E8-4745-0039-27959517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6C9FF-59D6-75A4-EDD8-1909B9AFB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04" y="1825625"/>
            <a:ext cx="8455791" cy="4351338"/>
          </a:xfrm>
        </p:spPr>
      </p:pic>
    </p:spTree>
    <p:extLst>
      <p:ext uri="{BB962C8B-B14F-4D97-AF65-F5344CB8AC3E}">
        <p14:creationId xmlns:p14="http://schemas.microsoft.com/office/powerpoint/2010/main" val="39232657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7DE7-3E62-6CA1-312F-C0143233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BDA84-424D-4837-1E2E-D5A588B56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11" y="1825625"/>
            <a:ext cx="10111577" cy="4351338"/>
          </a:xfrm>
        </p:spPr>
      </p:pic>
    </p:spTree>
    <p:extLst>
      <p:ext uri="{BB962C8B-B14F-4D97-AF65-F5344CB8AC3E}">
        <p14:creationId xmlns:p14="http://schemas.microsoft.com/office/powerpoint/2010/main" val="21961432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D608-7405-535C-B3A6-A8E40137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E6D0C-239C-73B9-E2FB-1B01B31E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30" y="1825625"/>
            <a:ext cx="9483939" cy="4351338"/>
          </a:xfrm>
        </p:spPr>
      </p:pic>
    </p:spTree>
    <p:extLst>
      <p:ext uri="{BB962C8B-B14F-4D97-AF65-F5344CB8AC3E}">
        <p14:creationId xmlns:p14="http://schemas.microsoft.com/office/powerpoint/2010/main" val="5981041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D885-94B5-C51E-C5B0-676BC274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FB65A-531B-5526-0245-68F07663A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0" y="1825625"/>
            <a:ext cx="9637259" cy="4351338"/>
          </a:xfrm>
        </p:spPr>
      </p:pic>
    </p:spTree>
    <p:extLst>
      <p:ext uri="{BB962C8B-B14F-4D97-AF65-F5344CB8AC3E}">
        <p14:creationId xmlns:p14="http://schemas.microsoft.com/office/powerpoint/2010/main" val="8034227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8E86-2B8F-3219-2DAE-9E1F6492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68E3C-D58A-EE6E-1036-5D2F8B505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54" y="1835052"/>
            <a:ext cx="9003092" cy="4351338"/>
          </a:xfrm>
        </p:spPr>
      </p:pic>
    </p:spTree>
    <p:extLst>
      <p:ext uri="{BB962C8B-B14F-4D97-AF65-F5344CB8AC3E}">
        <p14:creationId xmlns:p14="http://schemas.microsoft.com/office/powerpoint/2010/main" val="35284894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BD99-C1A3-7C9D-F9F8-D397663D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27- Define new employees</a:t>
            </a:r>
            <a:br>
              <a:rPr lang="en-US" dirty="0"/>
            </a:br>
            <a:r>
              <a:rPr lang="en-US" dirty="0"/>
              <a:t>(to use them as planners)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59782-9332-DA0B-F9E1-D9F5103F9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61" y="1825625"/>
            <a:ext cx="8504478" cy="4351338"/>
          </a:xfrm>
        </p:spPr>
      </p:pic>
    </p:spTree>
    <p:extLst>
      <p:ext uri="{BB962C8B-B14F-4D97-AF65-F5344CB8AC3E}">
        <p14:creationId xmlns:p14="http://schemas.microsoft.com/office/powerpoint/2010/main" val="10782882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86C1-AECE-C7B1-9BC3-993E426F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27.1- Inventory, setup, planners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D2026-CCA6-99EE-DF0E-B2C79E458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20" y="1825625"/>
            <a:ext cx="8711760" cy="4351338"/>
          </a:xfrm>
        </p:spPr>
      </p:pic>
    </p:spTree>
    <p:extLst>
      <p:ext uri="{BB962C8B-B14F-4D97-AF65-F5344CB8AC3E}">
        <p14:creationId xmlns:p14="http://schemas.microsoft.com/office/powerpoint/2010/main" val="37898635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1734-8B91-3D83-2722-4DEA30F7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27.2- Create new item</a:t>
            </a:r>
            <a:br>
              <a:rPr lang="en-US" dirty="0"/>
            </a:br>
            <a:r>
              <a:rPr lang="en-US" dirty="0"/>
              <a:t>(Item has specific planner)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67FE5-3CC0-EF18-A2AE-98FC35107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3" y="1825625"/>
            <a:ext cx="8812953" cy="4351338"/>
          </a:xfrm>
        </p:spPr>
      </p:pic>
    </p:spTree>
    <p:extLst>
      <p:ext uri="{BB962C8B-B14F-4D97-AF65-F5344CB8AC3E}">
        <p14:creationId xmlns:p14="http://schemas.microsoft.com/office/powerpoint/2010/main" val="23953198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907C-076B-AE0A-7CA2-CB873761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27.3- Move Order transfer between sub-inventories</a:t>
            </a:r>
            <a:br>
              <a:rPr lang="en-US" sz="3600" dirty="0"/>
            </a:br>
            <a:r>
              <a:rPr lang="en-US" sz="3600" dirty="0"/>
              <a:t>(Require approval of the planner)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FD843-B3F3-14D3-5C57-EE2E3ECA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46" y="1825625"/>
            <a:ext cx="9009107" cy="4351338"/>
          </a:xfrm>
        </p:spPr>
      </p:pic>
    </p:spTree>
    <p:extLst>
      <p:ext uri="{BB962C8B-B14F-4D97-AF65-F5344CB8AC3E}">
        <p14:creationId xmlns:p14="http://schemas.microsoft.com/office/powerpoint/2010/main" val="23261346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DBDE-3459-D9D9-1E8F-3648C30A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27.4- Planner approval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5BAC4-1484-EBBA-B422-60542ABD5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4296"/>
            <a:ext cx="10515600" cy="4332849"/>
          </a:xfrm>
        </p:spPr>
      </p:pic>
    </p:spTree>
    <p:extLst>
      <p:ext uri="{BB962C8B-B14F-4D97-AF65-F5344CB8AC3E}">
        <p14:creationId xmlns:p14="http://schemas.microsoft.com/office/powerpoint/2010/main" val="421161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3E2D-5750-B063-C4C3-49470DEEB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A- Inventory </a:t>
            </a:r>
          </a:p>
        </p:txBody>
      </p:sp>
    </p:spTree>
    <p:extLst>
      <p:ext uri="{BB962C8B-B14F-4D97-AF65-F5344CB8AC3E}">
        <p14:creationId xmlns:p14="http://schemas.microsoft.com/office/powerpoint/2010/main" val="40765921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0962-0D72-243B-AFC7-C0C232E7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D1863-FFCE-53A4-FA66-83BF417ED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7" y="1825625"/>
            <a:ext cx="8180686" cy="4351338"/>
          </a:xfrm>
        </p:spPr>
      </p:pic>
    </p:spTree>
    <p:extLst>
      <p:ext uri="{BB962C8B-B14F-4D97-AF65-F5344CB8AC3E}">
        <p14:creationId xmlns:p14="http://schemas.microsoft.com/office/powerpoint/2010/main" val="4722049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D604-89EB-39D9-4C68-48F10209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E277D-B2A1-7236-0A05-9ACE002BB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1775"/>
            <a:ext cx="10515600" cy="4199037"/>
          </a:xfrm>
        </p:spPr>
      </p:pic>
    </p:spTree>
    <p:extLst>
      <p:ext uri="{BB962C8B-B14F-4D97-AF65-F5344CB8AC3E}">
        <p14:creationId xmlns:p14="http://schemas.microsoft.com/office/powerpoint/2010/main" val="7201990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5EC0-1379-511E-6D8A-33BDC53A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DBD317-062C-0ED9-8A29-24C72EFC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87" y="1825625"/>
            <a:ext cx="8156625" cy="4351338"/>
          </a:xfrm>
        </p:spPr>
      </p:pic>
    </p:spTree>
    <p:extLst>
      <p:ext uri="{BB962C8B-B14F-4D97-AF65-F5344CB8AC3E}">
        <p14:creationId xmlns:p14="http://schemas.microsoft.com/office/powerpoint/2010/main" val="40392802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6C7-458F-0E5A-4A0E-EB22F813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232F4-DE63-8472-6B0C-A986FB2B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11" y="1825625"/>
            <a:ext cx="10227777" cy="4351338"/>
          </a:xfrm>
        </p:spPr>
      </p:pic>
    </p:spTree>
    <p:extLst>
      <p:ext uri="{BB962C8B-B14F-4D97-AF65-F5344CB8AC3E}">
        <p14:creationId xmlns:p14="http://schemas.microsoft.com/office/powerpoint/2010/main" val="7492427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D697-EBC8-C5F3-9E4E-24DD261D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27.5- Print Move Order Pick Slip Report</a:t>
            </a:r>
            <a:br>
              <a:rPr lang="en-US" dirty="0"/>
            </a:br>
            <a:r>
              <a:rPr lang="en-US" dirty="0"/>
              <a:t>(Summarize Move Order transactions)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D714E-DBD2-A36D-210A-C30B30FE3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52" y="1825625"/>
            <a:ext cx="9704495" cy="4351338"/>
          </a:xfrm>
        </p:spPr>
      </p:pic>
    </p:spTree>
    <p:extLst>
      <p:ext uri="{BB962C8B-B14F-4D97-AF65-F5344CB8AC3E}">
        <p14:creationId xmlns:p14="http://schemas.microsoft.com/office/powerpoint/2010/main" val="5287282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1AB3-4619-6739-93E2-C4F9A601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F0752-AD3B-D6AB-9F78-E8BE43FC0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63" y="1825625"/>
            <a:ext cx="8185474" cy="4351338"/>
          </a:xfrm>
        </p:spPr>
      </p:pic>
    </p:spTree>
    <p:extLst>
      <p:ext uri="{BB962C8B-B14F-4D97-AF65-F5344CB8AC3E}">
        <p14:creationId xmlns:p14="http://schemas.microsoft.com/office/powerpoint/2010/main" val="33944832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7B32-37B4-F2F9-E8DD-AAA9A62C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28- Create new inventory picking rule</a:t>
            </a:r>
            <a:br>
              <a:rPr lang="en-US" dirty="0"/>
            </a:br>
            <a:r>
              <a:rPr lang="en-US" dirty="0"/>
              <a:t>(inventory- setup- rules- picking)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0FAE3-6E46-89D4-D96A-AE5F6B6D9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394"/>
            <a:ext cx="10515600" cy="4155800"/>
          </a:xfrm>
        </p:spPr>
      </p:pic>
    </p:spTree>
    <p:extLst>
      <p:ext uri="{BB962C8B-B14F-4D97-AF65-F5344CB8AC3E}">
        <p14:creationId xmlns:p14="http://schemas.microsoft.com/office/powerpoint/2010/main" val="31063157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2B61-D785-916E-F19F-BDC7F33F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42F41-1413-43B7-204D-7445CBE41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99" y="1825625"/>
            <a:ext cx="9332002" cy="4351338"/>
          </a:xfrm>
        </p:spPr>
      </p:pic>
    </p:spTree>
    <p:extLst>
      <p:ext uri="{BB962C8B-B14F-4D97-AF65-F5344CB8AC3E}">
        <p14:creationId xmlns:p14="http://schemas.microsoft.com/office/powerpoint/2010/main" val="40625215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3FAB-5112-92F5-CF62-F41443C4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28.1- Assign picking rule for the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4A231-CDB1-7626-EF41-C24150F62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23838195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CFF6-C3E0-048E-8D7F-A67B790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29- </a:t>
            </a:r>
            <a:r>
              <a:rPr lang="en-US" sz="2400" dirty="0"/>
              <a:t>Define Shipping networks between different inventory organizations </a:t>
            </a:r>
            <a:br>
              <a:rPr lang="en-US" sz="2400" dirty="0"/>
            </a:br>
            <a:r>
              <a:rPr lang="en-US" sz="2400" dirty="0"/>
              <a:t>(transfer type: </a:t>
            </a:r>
            <a:r>
              <a:rPr lang="en-US" sz="2400" dirty="0" err="1"/>
              <a:t>intransit</a:t>
            </a:r>
            <a:r>
              <a:rPr lang="en-US" sz="2400" dirty="0"/>
              <a:t> &amp; Direct)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0F57F-86E1-7BE8-ABA0-2923555AB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24" y="1825625"/>
            <a:ext cx="9356352" cy="4351338"/>
          </a:xfrm>
        </p:spPr>
      </p:pic>
    </p:spTree>
    <p:extLst>
      <p:ext uri="{BB962C8B-B14F-4D97-AF65-F5344CB8AC3E}">
        <p14:creationId xmlns:p14="http://schemas.microsoft.com/office/powerpoint/2010/main" val="335873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9001-FCCB-79EE-C5AE-4B08FFC8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1- Create new responsibilities</a:t>
            </a:r>
            <a:br>
              <a:rPr lang="en-US" sz="2400" dirty="0"/>
            </a:br>
            <a:r>
              <a:rPr lang="en-US" sz="2400" dirty="0"/>
              <a:t>(Global HRMS Manager)</a:t>
            </a:r>
            <a:br>
              <a:rPr lang="en-US" sz="2400" dirty="0"/>
            </a:br>
            <a:r>
              <a:rPr lang="en-US" sz="2400" dirty="0"/>
              <a:t>to use it in creation of Operating units, inventory organizations, locations, currencies, employees, jobs, positions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01F68-9349-4BD3-2C84-996E8EFE6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3" y="1825625"/>
            <a:ext cx="6104394" cy="4351338"/>
          </a:xfrm>
        </p:spPr>
      </p:pic>
    </p:spTree>
    <p:extLst>
      <p:ext uri="{BB962C8B-B14F-4D97-AF65-F5344CB8AC3E}">
        <p14:creationId xmlns:p14="http://schemas.microsoft.com/office/powerpoint/2010/main" val="41718315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35D9-3BDB-DB6F-55F0-FF2B1846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29- Define inter-organization transfer charge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DE13E-2D17-E564-D44C-C0D6B0A3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6" y="1825625"/>
            <a:ext cx="7918008" cy="4351338"/>
          </a:xfrm>
        </p:spPr>
      </p:pic>
    </p:spTree>
    <p:extLst>
      <p:ext uri="{BB962C8B-B14F-4D97-AF65-F5344CB8AC3E}">
        <p14:creationId xmlns:p14="http://schemas.microsoft.com/office/powerpoint/2010/main" val="8550270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801-1B3C-A254-0718-6A2A3F6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29.1- transfer type: Direct</a:t>
            </a:r>
            <a:br>
              <a:rPr lang="en-US" sz="2800" dirty="0"/>
            </a:br>
            <a:r>
              <a:rPr lang="en-US" sz="2800" dirty="0"/>
              <a:t>(move items directly between different inventory organizations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EFDD9-10AD-769F-0834-397F1EA71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9" y="1825625"/>
            <a:ext cx="9516381" cy="4351338"/>
          </a:xfrm>
        </p:spPr>
      </p:pic>
    </p:spTree>
    <p:extLst>
      <p:ext uri="{BB962C8B-B14F-4D97-AF65-F5344CB8AC3E}">
        <p14:creationId xmlns:p14="http://schemas.microsoft.com/office/powerpoint/2010/main" val="5731533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CC19-AA95-3AF7-6C49-F9BE7A63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29.2- Inter-organization transfer</a:t>
            </a:r>
            <a:br>
              <a:rPr lang="en-US" dirty="0"/>
            </a:br>
            <a:r>
              <a:rPr lang="en-US" dirty="0"/>
              <a:t>(Direct transfer)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2BFB5-A8FA-9466-6711-FECCF8E4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23" y="1825625"/>
            <a:ext cx="9935554" cy="4351338"/>
          </a:xfrm>
        </p:spPr>
      </p:pic>
    </p:spTree>
    <p:extLst>
      <p:ext uri="{BB962C8B-B14F-4D97-AF65-F5344CB8AC3E}">
        <p14:creationId xmlns:p14="http://schemas.microsoft.com/office/powerpoint/2010/main" val="6205201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3401-6681-E851-8B3D-F240BF8F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8FFCA-6EA4-F1E1-EF07-4C97886B6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1" y="1825625"/>
            <a:ext cx="10215258" cy="4351338"/>
          </a:xfrm>
        </p:spPr>
      </p:pic>
    </p:spTree>
    <p:extLst>
      <p:ext uri="{BB962C8B-B14F-4D97-AF65-F5344CB8AC3E}">
        <p14:creationId xmlns:p14="http://schemas.microsoft.com/office/powerpoint/2010/main" val="2724717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928D-8DCA-AC7F-AA0D-570FAFCC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29.3- Define receiving options</a:t>
            </a:r>
            <a:br>
              <a:rPr lang="en-US" sz="3600" dirty="0"/>
            </a:br>
            <a:r>
              <a:rPr lang="en-US" sz="3600" dirty="0"/>
              <a:t>(To use them at </a:t>
            </a:r>
            <a:r>
              <a:rPr lang="en-US" sz="3600" dirty="0" err="1"/>
              <a:t>intransit</a:t>
            </a:r>
            <a:r>
              <a:rPr lang="en-US" sz="3600" dirty="0"/>
              <a:t> Inter-organization transfer)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0B385-1997-AFCC-5740-A20DB0286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24" y="1825625"/>
            <a:ext cx="8210152" cy="4351338"/>
          </a:xfrm>
        </p:spPr>
      </p:pic>
    </p:spTree>
    <p:extLst>
      <p:ext uri="{BB962C8B-B14F-4D97-AF65-F5344CB8AC3E}">
        <p14:creationId xmlns:p14="http://schemas.microsoft.com/office/powerpoint/2010/main" val="467421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A605-6DE2-81BF-E13B-C6D95C32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29.4- Define financial options</a:t>
            </a:r>
            <a:br>
              <a:rPr lang="en-US" sz="4000" dirty="0"/>
            </a:br>
            <a:r>
              <a:rPr lang="en-US" sz="4000" dirty="0"/>
              <a:t>(for Operating Unit from purchasing modules)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E7EBF-19AC-2C19-27B8-27F1D8759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8149823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F468-629E-46A0-2BA7-25FD0D94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5AD26-E770-EE2D-0F9B-EB1278DF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30" y="1825625"/>
            <a:ext cx="9576940" cy="4351338"/>
          </a:xfrm>
        </p:spPr>
      </p:pic>
    </p:spTree>
    <p:extLst>
      <p:ext uri="{BB962C8B-B14F-4D97-AF65-F5344CB8AC3E}">
        <p14:creationId xmlns:p14="http://schemas.microsoft.com/office/powerpoint/2010/main" val="36530692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3B5C-E592-0954-AEFC-A3944EDC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E727F-6B9F-FBA5-2D1F-F8A9241B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29" y="1825625"/>
            <a:ext cx="9923741" cy="4351338"/>
          </a:xfrm>
        </p:spPr>
      </p:pic>
    </p:spTree>
    <p:extLst>
      <p:ext uri="{BB962C8B-B14F-4D97-AF65-F5344CB8AC3E}">
        <p14:creationId xmlns:p14="http://schemas.microsoft.com/office/powerpoint/2010/main" val="9101633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A6C1-A2BA-3388-DDF6-3C007A4E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29.5- Define purchasing options</a:t>
            </a:r>
            <a:br>
              <a:rPr lang="en-US" dirty="0"/>
            </a:br>
            <a:r>
              <a:rPr lang="en-US" dirty="0"/>
              <a:t>(for Operating Unit)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DA393-D01A-8CF4-0DAF-CC7262137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9356494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ECC9-BE14-2A3E-17F6-B4D69B86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29.6- Define </a:t>
            </a:r>
            <a:r>
              <a:rPr lang="en-US" sz="2800" dirty="0" err="1"/>
              <a:t>intransit</a:t>
            </a:r>
            <a:r>
              <a:rPr lang="en-US" sz="2800" dirty="0"/>
              <a:t> transfer type </a:t>
            </a:r>
            <a:br>
              <a:rPr lang="en-US" sz="2800" dirty="0"/>
            </a:br>
            <a:r>
              <a:rPr lang="en-US" sz="2800" dirty="0"/>
              <a:t>(from yi2 to yi1) – (other inventory organizations should receive it from receipts)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4A48E-B5BF-E22F-0C95-01747E3E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42" y="1825625"/>
            <a:ext cx="9051915" cy="4351338"/>
          </a:xfrm>
        </p:spPr>
      </p:pic>
    </p:spTree>
    <p:extLst>
      <p:ext uri="{BB962C8B-B14F-4D97-AF65-F5344CB8AC3E}">
        <p14:creationId xmlns:p14="http://schemas.microsoft.com/office/powerpoint/2010/main" val="12547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2F797-AE62-18F8-0550-744F9952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75" y="1825625"/>
            <a:ext cx="580465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D8893-F236-8230-095E-EB49B7ED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1.1- Create new responsibilities</a:t>
            </a:r>
            <a:br>
              <a:rPr lang="en-US" sz="2400" dirty="0"/>
            </a:br>
            <a:r>
              <a:rPr lang="en-US" sz="2400" dirty="0"/>
              <a:t>(inventory responsibility)</a:t>
            </a:r>
          </a:p>
        </p:txBody>
      </p:sp>
    </p:spTree>
    <p:extLst>
      <p:ext uri="{BB962C8B-B14F-4D97-AF65-F5344CB8AC3E}">
        <p14:creationId xmlns:p14="http://schemas.microsoft.com/office/powerpoint/2010/main" val="720241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53A8-F2BB-6CEE-D3F4-B9D2E66F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30- inter-organization transfer transaction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68369-2301-7705-3C22-7052324BF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16" y="1825625"/>
            <a:ext cx="8430167" cy="4351338"/>
          </a:xfrm>
        </p:spPr>
      </p:pic>
    </p:spTree>
    <p:extLst>
      <p:ext uri="{BB962C8B-B14F-4D97-AF65-F5344CB8AC3E}">
        <p14:creationId xmlns:p14="http://schemas.microsoft.com/office/powerpoint/2010/main" val="3231361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93C0-E5F1-D8BE-7D74-461161B4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A2535-B71E-6781-F043-A696CC617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67" y="1825625"/>
            <a:ext cx="8345866" cy="4351338"/>
          </a:xfrm>
        </p:spPr>
      </p:pic>
    </p:spTree>
    <p:extLst>
      <p:ext uri="{BB962C8B-B14F-4D97-AF65-F5344CB8AC3E}">
        <p14:creationId xmlns:p14="http://schemas.microsoft.com/office/powerpoint/2010/main" val="23021107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A398-77B1-86CC-B574-153AF89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4C60C-CE34-46B7-1EA3-75D67719F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68" y="1825625"/>
            <a:ext cx="8827263" cy="4351338"/>
          </a:xfrm>
        </p:spPr>
      </p:pic>
    </p:spTree>
    <p:extLst>
      <p:ext uri="{BB962C8B-B14F-4D97-AF65-F5344CB8AC3E}">
        <p14:creationId xmlns:p14="http://schemas.microsoft.com/office/powerpoint/2010/main" val="38156558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DFAB-8522-A6B0-6B1A-9ED996FE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DEA7C-3B84-9B9A-78B3-E5E3DC8D8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26369590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2361-FECE-236D-57E5-532E8C62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76DC4-B7E7-86DC-95C5-6D0818C5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60" y="1825625"/>
            <a:ext cx="8202079" cy="4351338"/>
          </a:xfrm>
        </p:spPr>
      </p:pic>
    </p:spTree>
    <p:extLst>
      <p:ext uri="{BB962C8B-B14F-4D97-AF65-F5344CB8AC3E}">
        <p14:creationId xmlns:p14="http://schemas.microsoft.com/office/powerpoint/2010/main" val="30396822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A5A4-793D-7D09-CC23-B127C2B0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30AB3-3114-0072-B10C-FE64E8CEE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75" y="1825625"/>
            <a:ext cx="8974050" cy="4351338"/>
          </a:xfrm>
        </p:spPr>
      </p:pic>
    </p:spTree>
    <p:extLst>
      <p:ext uri="{BB962C8B-B14F-4D97-AF65-F5344CB8AC3E}">
        <p14:creationId xmlns:p14="http://schemas.microsoft.com/office/powerpoint/2010/main" val="16080374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4F96-CFF5-7C99-11DB-5B0732C8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31- Create new item </a:t>
            </a:r>
            <a:br>
              <a:rPr lang="en-US" sz="2800" dirty="0"/>
            </a:br>
            <a:r>
              <a:rPr lang="en-US" sz="2400" dirty="0"/>
              <a:t>(restricted Sub-inventory &amp; restricted Locator item) – tools, item sub-inventories </a:t>
            </a:r>
            <a:endParaRPr lang="en-US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B2E61-B6D0-A185-3F43-85BA23676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80" y="1825625"/>
            <a:ext cx="8287439" cy="4351338"/>
          </a:xfrm>
        </p:spPr>
      </p:pic>
    </p:spTree>
    <p:extLst>
      <p:ext uri="{BB962C8B-B14F-4D97-AF65-F5344CB8AC3E}">
        <p14:creationId xmlns:p14="http://schemas.microsoft.com/office/powerpoint/2010/main" val="25964280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8CE3-593D-105D-B003-B3352EB9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32- Create new item </a:t>
            </a:r>
            <a:br>
              <a:rPr lang="en-US" dirty="0"/>
            </a:br>
            <a:r>
              <a:rPr lang="en-US" sz="4400" dirty="0"/>
              <a:t>(Revision Control item) - tools, revisions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F933A-1CE7-5C3F-0CAE-A85AD809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1825625"/>
            <a:ext cx="9615053" cy="4351338"/>
          </a:xfrm>
        </p:spPr>
      </p:pic>
    </p:spTree>
    <p:extLst>
      <p:ext uri="{BB962C8B-B14F-4D97-AF65-F5344CB8AC3E}">
        <p14:creationId xmlns:p14="http://schemas.microsoft.com/office/powerpoint/2010/main" val="40068566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786A-C486-4CBF-BCDF-21A3CE9E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32.1- Miscellaneous transaction</a:t>
            </a:r>
            <a:br>
              <a:rPr lang="en-US" dirty="0"/>
            </a:br>
            <a:r>
              <a:rPr lang="en-US" sz="4400" dirty="0"/>
              <a:t>(Receiving Revision Control item)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A3E13-8590-E5E5-5518-53B77E7CF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69" y="1825625"/>
            <a:ext cx="8421661" cy="4351338"/>
          </a:xfrm>
        </p:spPr>
      </p:pic>
    </p:spTree>
    <p:extLst>
      <p:ext uri="{BB962C8B-B14F-4D97-AF65-F5344CB8AC3E}">
        <p14:creationId xmlns:p14="http://schemas.microsoft.com/office/powerpoint/2010/main" val="39243028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48EB-DC34-A9C4-2A0C-2B975682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9E810-A072-5DC9-8223-1841F97DB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30" y="1825625"/>
            <a:ext cx="8542340" cy="4351338"/>
          </a:xfrm>
        </p:spPr>
      </p:pic>
    </p:spTree>
    <p:extLst>
      <p:ext uri="{BB962C8B-B14F-4D97-AF65-F5344CB8AC3E}">
        <p14:creationId xmlns:p14="http://schemas.microsoft.com/office/powerpoint/2010/main" val="35349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AFA6-3538-86D3-D3E9-945998ED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2- Create new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5E900-9E9A-F562-07D3-82A6DD9C6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71" y="1825625"/>
            <a:ext cx="6256857" cy="4351338"/>
          </a:xfrm>
        </p:spPr>
      </p:pic>
    </p:spTree>
    <p:extLst>
      <p:ext uri="{BB962C8B-B14F-4D97-AF65-F5344CB8AC3E}">
        <p14:creationId xmlns:p14="http://schemas.microsoft.com/office/powerpoint/2010/main" val="81196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36EA-BF9D-DEF6-0B52-8629ED27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2.1- new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C98C7-458D-7B70-104A-E3C857E08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88" y="1825625"/>
            <a:ext cx="9693224" cy="4351338"/>
          </a:xfrm>
        </p:spPr>
      </p:pic>
    </p:spTree>
    <p:extLst>
      <p:ext uri="{BB962C8B-B14F-4D97-AF65-F5344CB8AC3E}">
        <p14:creationId xmlns:p14="http://schemas.microsoft.com/office/powerpoint/2010/main" val="288066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37B4-889E-3C10-9678-6B3E23DC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 Create new Location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C1D1B-E220-B68B-E7AB-C846934E0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09" y="1825625"/>
            <a:ext cx="8255382" cy="4351338"/>
          </a:xfrm>
        </p:spPr>
      </p:pic>
    </p:spTree>
    <p:extLst>
      <p:ext uri="{BB962C8B-B14F-4D97-AF65-F5344CB8AC3E}">
        <p14:creationId xmlns:p14="http://schemas.microsoft.com/office/powerpoint/2010/main" val="113433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60332" y="4841882"/>
            <a:ext cx="4245868" cy="2488577"/>
            <a:chOff x="0" y="0"/>
            <a:chExt cx="1677380" cy="983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7380" cy="983142"/>
            </a:xfrm>
            <a:custGeom>
              <a:avLst/>
              <a:gdLst/>
              <a:ahLst/>
              <a:cxnLst/>
              <a:rect l="l" t="t" r="r" b="b"/>
              <a:pathLst>
                <a:path w="1677380" h="983142">
                  <a:moveTo>
                    <a:pt x="18234" y="0"/>
                  </a:moveTo>
                  <a:lnTo>
                    <a:pt x="1659146" y="0"/>
                  </a:lnTo>
                  <a:cubicBezTo>
                    <a:pt x="1669216" y="0"/>
                    <a:pt x="1677380" y="8164"/>
                    <a:pt x="1677380" y="18234"/>
                  </a:cubicBezTo>
                  <a:lnTo>
                    <a:pt x="1677380" y="964908"/>
                  </a:lnTo>
                  <a:cubicBezTo>
                    <a:pt x="1677380" y="974978"/>
                    <a:pt x="1669216" y="983142"/>
                    <a:pt x="1659146" y="983142"/>
                  </a:cubicBezTo>
                  <a:lnTo>
                    <a:pt x="18234" y="983142"/>
                  </a:lnTo>
                  <a:cubicBezTo>
                    <a:pt x="8164" y="983142"/>
                    <a:pt x="0" y="974978"/>
                    <a:pt x="0" y="964908"/>
                  </a:cubicBezTo>
                  <a:lnTo>
                    <a:pt x="0" y="18234"/>
                  </a:lnTo>
                  <a:cubicBezTo>
                    <a:pt x="0" y="8164"/>
                    <a:pt x="8164" y="0"/>
                    <a:pt x="18234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1677380" cy="9355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260332" y="2358639"/>
            <a:ext cx="4245868" cy="3813561"/>
          </a:xfrm>
          <a:custGeom>
            <a:avLst/>
            <a:gdLst/>
            <a:ahLst/>
            <a:cxnLst/>
            <a:rect l="l" t="t" r="r" b="b"/>
            <a:pathLst>
              <a:path w="6368802" h="5720342">
                <a:moveTo>
                  <a:pt x="0" y="0"/>
                </a:moveTo>
                <a:lnTo>
                  <a:pt x="6368802" y="0"/>
                </a:lnTo>
                <a:lnTo>
                  <a:pt x="6368802" y="5720342"/>
                </a:lnTo>
                <a:lnTo>
                  <a:pt x="0" y="572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85800" y="5321184"/>
            <a:ext cx="3886976" cy="851017"/>
            <a:chOff x="0" y="0"/>
            <a:chExt cx="1535596" cy="3362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5596" cy="336204"/>
            </a:xfrm>
            <a:custGeom>
              <a:avLst/>
              <a:gdLst/>
              <a:ahLst/>
              <a:cxnLst/>
              <a:rect l="l" t="t" r="r" b="b"/>
              <a:pathLst>
                <a:path w="1535596" h="336204">
                  <a:moveTo>
                    <a:pt x="19918" y="0"/>
                  </a:moveTo>
                  <a:lnTo>
                    <a:pt x="1515678" y="0"/>
                  </a:lnTo>
                  <a:cubicBezTo>
                    <a:pt x="1526678" y="0"/>
                    <a:pt x="1535596" y="8917"/>
                    <a:pt x="1535596" y="19918"/>
                  </a:cubicBezTo>
                  <a:lnTo>
                    <a:pt x="1535596" y="316287"/>
                  </a:lnTo>
                  <a:cubicBezTo>
                    <a:pt x="1535596" y="327287"/>
                    <a:pt x="1526678" y="336204"/>
                    <a:pt x="1515678" y="336204"/>
                  </a:cubicBezTo>
                  <a:lnTo>
                    <a:pt x="19918" y="336204"/>
                  </a:lnTo>
                  <a:cubicBezTo>
                    <a:pt x="8917" y="336204"/>
                    <a:pt x="0" y="327287"/>
                    <a:pt x="0" y="316287"/>
                  </a:cubicBezTo>
                  <a:lnTo>
                    <a:pt x="0" y="19918"/>
                  </a:lnTo>
                  <a:cubicBezTo>
                    <a:pt x="0" y="8917"/>
                    <a:pt x="8917" y="0"/>
                    <a:pt x="19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535596" cy="2885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72776" y="5321184"/>
            <a:ext cx="991576" cy="851017"/>
            <a:chOff x="0" y="0"/>
            <a:chExt cx="391734" cy="3362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1734" cy="336204"/>
            </a:xfrm>
            <a:custGeom>
              <a:avLst/>
              <a:gdLst/>
              <a:ahLst/>
              <a:cxnLst/>
              <a:rect l="l" t="t" r="r" b="b"/>
              <a:pathLst>
                <a:path w="391734" h="336204">
                  <a:moveTo>
                    <a:pt x="78077" y="0"/>
                  </a:moveTo>
                  <a:lnTo>
                    <a:pt x="313657" y="0"/>
                  </a:lnTo>
                  <a:cubicBezTo>
                    <a:pt x="356777" y="0"/>
                    <a:pt x="391734" y="34956"/>
                    <a:pt x="391734" y="78077"/>
                  </a:cubicBezTo>
                  <a:lnTo>
                    <a:pt x="391734" y="258127"/>
                  </a:lnTo>
                  <a:cubicBezTo>
                    <a:pt x="391734" y="301248"/>
                    <a:pt x="356777" y="336204"/>
                    <a:pt x="313657" y="336204"/>
                  </a:cubicBezTo>
                  <a:lnTo>
                    <a:pt x="78077" y="336204"/>
                  </a:lnTo>
                  <a:cubicBezTo>
                    <a:pt x="34956" y="336204"/>
                    <a:pt x="0" y="301248"/>
                    <a:pt x="0" y="258127"/>
                  </a:cubicBezTo>
                  <a:lnTo>
                    <a:pt x="0" y="78077"/>
                  </a:lnTo>
                  <a:cubicBezTo>
                    <a:pt x="0" y="34956"/>
                    <a:pt x="34956" y="0"/>
                    <a:pt x="78077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391734" cy="2885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4802324" y="5591303"/>
            <a:ext cx="532482" cy="310776"/>
          </a:xfrm>
          <a:custGeom>
            <a:avLst/>
            <a:gdLst/>
            <a:ahLst/>
            <a:cxnLst/>
            <a:rect l="l" t="t" r="r" b="b"/>
            <a:pathLst>
              <a:path w="798723" h="466164">
                <a:moveTo>
                  <a:pt x="0" y="0"/>
                </a:moveTo>
                <a:lnTo>
                  <a:pt x="798723" y="0"/>
                </a:lnTo>
                <a:lnTo>
                  <a:pt x="798723" y="466164"/>
                </a:lnTo>
                <a:lnTo>
                  <a:pt x="0" y="466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9549" y="2540797"/>
            <a:ext cx="6559566" cy="77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960"/>
              </a:lnSpc>
            </a:pPr>
            <a:r>
              <a:rPr lang="en-US" sz="3050" dirty="0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WAREHOUSE &amp; PROCUREMENT</a:t>
            </a:r>
          </a:p>
          <a:p>
            <a:pPr defTabSz="609630">
              <a:lnSpc>
                <a:spcPts val="2960"/>
              </a:lnSpc>
            </a:pPr>
            <a:endParaRPr lang="en-US" sz="3050" dirty="0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9549" y="3726608"/>
            <a:ext cx="7539486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73"/>
              </a:lnSpc>
            </a:pPr>
            <a:r>
              <a:rPr lang="en-US" sz="1980" spc="-39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Optimizing Procurement and Inventory for Business Growth</a:t>
            </a:r>
          </a:p>
          <a:p>
            <a:pPr defTabSz="609630">
              <a:lnSpc>
                <a:spcPts val="2773"/>
              </a:lnSpc>
              <a:spcBef>
                <a:spcPct val="0"/>
              </a:spcBef>
            </a:pPr>
            <a:endParaRPr lang="en-US" sz="1980" spc="-39" dirty="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5711" y="5526883"/>
            <a:ext cx="3727155" cy="72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97"/>
              </a:lnSpc>
            </a:pPr>
            <a:r>
              <a:rPr lang="en-US" sz="2070" b="1" spc="-41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Driving Efficiency Forward!</a:t>
            </a:r>
          </a:p>
          <a:p>
            <a:pPr algn="ctr" defTabSz="609630">
              <a:lnSpc>
                <a:spcPts val="2897"/>
              </a:lnSpc>
              <a:spcBef>
                <a:spcPct val="0"/>
              </a:spcBef>
            </a:pPr>
            <a:endParaRPr lang="en-US" sz="2070" b="1" spc="-41">
              <a:solidFill>
                <a:srgbClr val="1D1B1A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9549" y="3177271"/>
            <a:ext cx="9380259" cy="98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807"/>
              </a:lnSpc>
            </a:pPr>
            <a:r>
              <a:rPr lang="en-US" sz="3924" dirty="0">
                <a:solidFill>
                  <a:srgbClr val="F82929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MODULE IMPLEMENTATION</a:t>
            </a:r>
          </a:p>
          <a:p>
            <a:pPr defTabSz="609630">
              <a:lnSpc>
                <a:spcPts val="3807"/>
              </a:lnSpc>
            </a:pPr>
            <a:endParaRPr lang="en-US" sz="3924" dirty="0">
              <a:solidFill>
                <a:srgbClr val="F82929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B6B5-26FE-84D0-83FF-A35C5C5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3.1- new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AD728-733C-88FC-24C9-B32B1FED4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38" y="1825625"/>
            <a:ext cx="8855924" cy="4351338"/>
          </a:xfrm>
        </p:spPr>
      </p:pic>
    </p:spTree>
    <p:extLst>
      <p:ext uri="{BB962C8B-B14F-4D97-AF65-F5344CB8AC3E}">
        <p14:creationId xmlns:p14="http://schemas.microsoft.com/office/powerpoint/2010/main" val="409677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8612-D881-414C-57F4-F151010C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3.2- Run International HRMS Setup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F4758-24C0-AEB4-6A6E-EFDAF2919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73" y="1825625"/>
            <a:ext cx="7417053" cy="4351338"/>
          </a:xfrm>
        </p:spPr>
      </p:pic>
    </p:spTree>
    <p:extLst>
      <p:ext uri="{BB962C8B-B14F-4D97-AF65-F5344CB8AC3E}">
        <p14:creationId xmlns:p14="http://schemas.microsoft.com/office/powerpoint/2010/main" val="122014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9379-E945-8D61-6FFB-FC6B44AC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3.3- Change profile options for new responsibilities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08A8A-30CE-730B-1332-556AAFE3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93" y="1825625"/>
            <a:ext cx="7521414" cy="4351338"/>
          </a:xfrm>
        </p:spPr>
      </p:pic>
    </p:spTree>
    <p:extLst>
      <p:ext uri="{BB962C8B-B14F-4D97-AF65-F5344CB8AC3E}">
        <p14:creationId xmlns:p14="http://schemas.microsoft.com/office/powerpoint/2010/main" val="15699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0825-3B58-C1BD-A9FF-1EC76685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BAF98-754C-D07D-B6CA-A6357567B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35" y="1825625"/>
            <a:ext cx="8424529" cy="4351338"/>
          </a:xfrm>
        </p:spPr>
      </p:pic>
    </p:spTree>
    <p:extLst>
      <p:ext uri="{BB962C8B-B14F-4D97-AF65-F5344CB8AC3E}">
        <p14:creationId xmlns:p14="http://schemas.microsoft.com/office/powerpoint/2010/main" val="1014223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7645-1380-B35F-E4F1-7214AD6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 Create new Operating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D4A4F-7E8D-8A03-31FD-A279990E0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52" y="1825625"/>
            <a:ext cx="7803295" cy="4351338"/>
          </a:xfrm>
        </p:spPr>
      </p:pic>
    </p:spTree>
    <p:extLst>
      <p:ext uri="{BB962C8B-B14F-4D97-AF65-F5344CB8AC3E}">
        <p14:creationId xmlns:p14="http://schemas.microsoft.com/office/powerpoint/2010/main" val="386232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95B5-817D-FE48-2D3E-2D514619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4.1- operating units &amp; master inventory organization &amp; inventory organization, </a:t>
            </a:r>
            <a:r>
              <a:rPr lang="en-US" sz="3200" dirty="0" err="1"/>
              <a:t>etc</a:t>
            </a:r>
            <a:r>
              <a:rPr lang="en-US" sz="3200" dirty="0"/>
              <a:t>…..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ADBA1-599C-1ECE-3F3B-1651E364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1" y="1825625"/>
            <a:ext cx="9398498" cy="4351338"/>
          </a:xfrm>
        </p:spPr>
      </p:pic>
    </p:spTree>
    <p:extLst>
      <p:ext uri="{BB962C8B-B14F-4D97-AF65-F5344CB8AC3E}">
        <p14:creationId xmlns:p14="http://schemas.microsoft.com/office/powerpoint/2010/main" val="147875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6FE3-3099-92BE-7BE0-3B56373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 Create new Master Inventory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F555F-DAB5-19C9-087A-ADB2B9509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25" y="1825625"/>
            <a:ext cx="9592949" cy="4351338"/>
          </a:xfrm>
        </p:spPr>
      </p:pic>
    </p:spTree>
    <p:extLst>
      <p:ext uri="{BB962C8B-B14F-4D97-AF65-F5344CB8AC3E}">
        <p14:creationId xmlns:p14="http://schemas.microsoft.com/office/powerpoint/2010/main" val="688377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92C3-F98D-3273-39D1-9172BAC1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5.1- define organization parameters for new Master Inventory organization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7B6A5-EDA8-E417-18B2-2E37553A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42" y="1825625"/>
            <a:ext cx="7884916" cy="4351338"/>
          </a:xfrm>
        </p:spPr>
      </p:pic>
    </p:spTree>
    <p:extLst>
      <p:ext uri="{BB962C8B-B14F-4D97-AF65-F5344CB8AC3E}">
        <p14:creationId xmlns:p14="http://schemas.microsoft.com/office/powerpoint/2010/main" val="2537773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EBF5-1AF7-043B-D99E-D3AAF285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5.2- define organization parameters</a:t>
            </a:r>
            <a:br>
              <a:rPr lang="en-US" dirty="0"/>
            </a:br>
            <a:r>
              <a:rPr lang="en-US" dirty="0"/>
              <a:t>(Costing information)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0AC88-FAAE-DAC9-5300-54E86922E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52" y="1825625"/>
            <a:ext cx="6711896" cy="4351338"/>
          </a:xfrm>
        </p:spPr>
      </p:pic>
    </p:spTree>
    <p:extLst>
      <p:ext uri="{BB962C8B-B14F-4D97-AF65-F5344CB8AC3E}">
        <p14:creationId xmlns:p14="http://schemas.microsoft.com/office/powerpoint/2010/main" val="25772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993E-20DD-E5DD-7065-6BA3F163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5.3- define organization parameters</a:t>
            </a:r>
            <a:br>
              <a:rPr lang="en-US" dirty="0"/>
            </a:br>
            <a:r>
              <a:rPr lang="en-US" dirty="0"/>
              <a:t>(accounting information)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370C9-6E15-99BD-1E60-02A55C836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17" y="1825625"/>
            <a:ext cx="6927565" cy="4351338"/>
          </a:xfrm>
        </p:spPr>
      </p:pic>
    </p:spTree>
    <p:extLst>
      <p:ext uri="{BB962C8B-B14F-4D97-AF65-F5344CB8AC3E}">
        <p14:creationId xmlns:p14="http://schemas.microsoft.com/office/powerpoint/2010/main" val="208621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5800" y="2147691"/>
            <a:ext cx="4635285" cy="4024509"/>
            <a:chOff x="0" y="0"/>
            <a:chExt cx="1831224" cy="1589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1224" cy="1589930"/>
            </a:xfrm>
            <a:custGeom>
              <a:avLst/>
              <a:gdLst/>
              <a:ahLst/>
              <a:cxnLst/>
              <a:rect l="l" t="t" r="r" b="b"/>
              <a:pathLst>
                <a:path w="1831224" h="1589930">
                  <a:moveTo>
                    <a:pt x="16702" y="0"/>
                  </a:moveTo>
                  <a:lnTo>
                    <a:pt x="1814522" y="0"/>
                  </a:lnTo>
                  <a:cubicBezTo>
                    <a:pt x="1823746" y="0"/>
                    <a:pt x="1831224" y="7478"/>
                    <a:pt x="1831224" y="16702"/>
                  </a:cubicBezTo>
                  <a:lnTo>
                    <a:pt x="1831224" y="1573227"/>
                  </a:lnTo>
                  <a:cubicBezTo>
                    <a:pt x="1831224" y="1577657"/>
                    <a:pt x="1829464" y="1581905"/>
                    <a:pt x="1826332" y="1585038"/>
                  </a:cubicBezTo>
                  <a:cubicBezTo>
                    <a:pt x="1823200" y="1588170"/>
                    <a:pt x="1818951" y="1589930"/>
                    <a:pt x="1814522" y="1589930"/>
                  </a:cubicBezTo>
                  <a:lnTo>
                    <a:pt x="16702" y="1589930"/>
                  </a:lnTo>
                  <a:cubicBezTo>
                    <a:pt x="12272" y="1589930"/>
                    <a:pt x="8024" y="1588170"/>
                    <a:pt x="4892" y="1585038"/>
                  </a:cubicBezTo>
                  <a:cubicBezTo>
                    <a:pt x="1760" y="1581905"/>
                    <a:pt x="0" y="1577657"/>
                    <a:pt x="0" y="1573227"/>
                  </a:cubicBezTo>
                  <a:lnTo>
                    <a:pt x="0" y="16702"/>
                  </a:lnTo>
                  <a:cubicBezTo>
                    <a:pt x="0" y="12272"/>
                    <a:pt x="1760" y="8024"/>
                    <a:pt x="4892" y="4892"/>
                  </a:cubicBezTo>
                  <a:cubicBezTo>
                    <a:pt x="8024" y="1760"/>
                    <a:pt x="12272" y="0"/>
                    <a:pt x="16702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1831224" cy="15423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17306" y="3429000"/>
            <a:ext cx="501977" cy="5019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292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474788" y="3486482"/>
            <a:ext cx="387013" cy="387013"/>
          </a:xfrm>
          <a:custGeom>
            <a:avLst/>
            <a:gdLst/>
            <a:ahLst/>
            <a:cxnLst/>
            <a:rect l="l" t="t" r="r" b="b"/>
            <a:pathLst>
              <a:path w="580519" h="580519">
                <a:moveTo>
                  <a:pt x="0" y="0"/>
                </a:moveTo>
                <a:lnTo>
                  <a:pt x="580519" y="0"/>
                </a:lnTo>
                <a:lnTo>
                  <a:pt x="580519" y="580519"/>
                </a:lnTo>
                <a:lnTo>
                  <a:pt x="0" y="580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1229" y="2298579"/>
            <a:ext cx="4364427" cy="3722735"/>
            <a:chOff x="0" y="0"/>
            <a:chExt cx="1014246" cy="8651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4246" cy="865124"/>
            </a:xfrm>
            <a:custGeom>
              <a:avLst/>
              <a:gdLst/>
              <a:ahLst/>
              <a:cxnLst/>
              <a:rect l="l" t="t" r="r" b="b"/>
              <a:pathLst>
                <a:path w="1014246" h="865124">
                  <a:moveTo>
                    <a:pt x="17739" y="0"/>
                  </a:moveTo>
                  <a:lnTo>
                    <a:pt x="996507" y="0"/>
                  </a:lnTo>
                  <a:cubicBezTo>
                    <a:pt x="1001212" y="0"/>
                    <a:pt x="1005724" y="1869"/>
                    <a:pt x="1009051" y="5196"/>
                  </a:cubicBezTo>
                  <a:cubicBezTo>
                    <a:pt x="1012377" y="8522"/>
                    <a:pt x="1014246" y="13034"/>
                    <a:pt x="1014246" y="17739"/>
                  </a:cubicBezTo>
                  <a:lnTo>
                    <a:pt x="1014246" y="847385"/>
                  </a:lnTo>
                  <a:cubicBezTo>
                    <a:pt x="1014246" y="852090"/>
                    <a:pt x="1012377" y="856601"/>
                    <a:pt x="1009051" y="859928"/>
                  </a:cubicBezTo>
                  <a:cubicBezTo>
                    <a:pt x="1005724" y="863255"/>
                    <a:pt x="1001212" y="865124"/>
                    <a:pt x="996507" y="865124"/>
                  </a:cubicBezTo>
                  <a:lnTo>
                    <a:pt x="17739" y="865124"/>
                  </a:lnTo>
                  <a:cubicBezTo>
                    <a:pt x="13034" y="865124"/>
                    <a:pt x="8522" y="863255"/>
                    <a:pt x="5196" y="859928"/>
                  </a:cubicBezTo>
                  <a:cubicBezTo>
                    <a:pt x="1869" y="856601"/>
                    <a:pt x="0" y="852090"/>
                    <a:pt x="0" y="847385"/>
                  </a:cubicBezTo>
                  <a:lnTo>
                    <a:pt x="0" y="17739"/>
                  </a:lnTo>
                  <a:cubicBezTo>
                    <a:pt x="0" y="13034"/>
                    <a:pt x="1869" y="8522"/>
                    <a:pt x="5196" y="5196"/>
                  </a:cubicBezTo>
                  <a:cubicBezTo>
                    <a:pt x="8522" y="1869"/>
                    <a:pt x="13034" y="0"/>
                    <a:pt x="17739" y="0"/>
                  </a:cubicBezTo>
                  <a:close/>
                </a:path>
              </a:pathLst>
            </a:custGeom>
            <a:blipFill>
              <a:blip r:embed="rId6"/>
              <a:stretch>
                <a:fillRect l="-50101" r="-676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44581" y="2261991"/>
            <a:ext cx="5191341" cy="64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850"/>
              </a:lnSpc>
            </a:pPr>
            <a:r>
              <a:rPr lang="en-US" sz="5000" dirty="0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77492" y="2920563"/>
            <a:ext cx="5383407" cy="213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73"/>
              </a:lnSpc>
            </a:pPr>
            <a:r>
              <a:rPr lang="en-US" sz="1980" spc="-39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Welcome! Today, we will discuss our project implementing the Inventory &amp; Procurement Module at Construction Company using Oracle EBS. The main goal is to enhance Inventory and procurement efficiency, reduce costs, and ensure material availability on time.</a:t>
            </a:r>
          </a:p>
          <a:p>
            <a:pPr defTabSz="609630">
              <a:lnSpc>
                <a:spcPts val="2773"/>
              </a:lnSpc>
              <a:spcBef>
                <a:spcPct val="0"/>
              </a:spcBef>
            </a:pPr>
            <a:endParaRPr lang="en-US" sz="1980" spc="-39" dirty="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D4A2-57F5-96EC-A8AA-743261D6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Create Inventory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912F9-824E-74BE-F179-2865EF2CA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55" y="1825625"/>
            <a:ext cx="9143690" cy="4351338"/>
          </a:xfrm>
        </p:spPr>
      </p:pic>
    </p:spTree>
    <p:extLst>
      <p:ext uri="{BB962C8B-B14F-4D97-AF65-F5344CB8AC3E}">
        <p14:creationId xmlns:p14="http://schemas.microsoft.com/office/powerpoint/2010/main" val="409966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7678-B088-12A7-A64F-C1FD0706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6.1- define organization parameters for new Inventory organization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9D1DB-C593-273F-D82A-2132BF01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72" y="1825625"/>
            <a:ext cx="7541455" cy="4351338"/>
          </a:xfrm>
        </p:spPr>
      </p:pic>
    </p:spTree>
    <p:extLst>
      <p:ext uri="{BB962C8B-B14F-4D97-AF65-F5344CB8AC3E}">
        <p14:creationId xmlns:p14="http://schemas.microsoft.com/office/powerpoint/2010/main" val="208364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5622-73B2-BC9F-D067-46D835DC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Transaction source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1E23B-CE4F-E7C3-D0D8-65E6E1E50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23" y="1825625"/>
            <a:ext cx="6352953" cy="4351338"/>
          </a:xfrm>
        </p:spPr>
      </p:pic>
    </p:spTree>
    <p:extLst>
      <p:ext uri="{BB962C8B-B14F-4D97-AF65-F5344CB8AC3E}">
        <p14:creationId xmlns:p14="http://schemas.microsoft.com/office/powerpoint/2010/main" val="6170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67A7-1B68-7919-3C40-B63873D1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7.1- define new Transaction source type</a:t>
            </a:r>
            <a:br>
              <a:rPr lang="en-US" dirty="0"/>
            </a:br>
            <a:r>
              <a:rPr lang="en-US" dirty="0"/>
              <a:t>(Account)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A93A6-5FA8-5BA9-EF87-9193FE42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408081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0307-FD60-6624-B31C-412C4C36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7.2- define new Transaction source type</a:t>
            </a:r>
            <a:br>
              <a:rPr lang="en-US" dirty="0"/>
            </a:br>
            <a:r>
              <a:rPr lang="en-US" dirty="0"/>
              <a:t>(Account alias)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266F0-2A96-5963-6036-F11879C2C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00" y="1825625"/>
            <a:ext cx="8827000" cy="4351338"/>
          </a:xfrm>
        </p:spPr>
      </p:pic>
    </p:spTree>
    <p:extLst>
      <p:ext uri="{BB962C8B-B14F-4D97-AF65-F5344CB8AC3E}">
        <p14:creationId xmlns:p14="http://schemas.microsoft.com/office/powerpoint/2010/main" val="4166649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242B-38FC-0D51-AABE-AEEBAE69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7.3- define new Transaction source type</a:t>
            </a:r>
            <a:br>
              <a:rPr lang="en-US" dirty="0"/>
            </a:br>
            <a:r>
              <a:rPr lang="en-US" dirty="0"/>
              <a:t>(sub-inventory transfer)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754C3-9A64-682A-311D-4D118E14D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96" y="1825625"/>
            <a:ext cx="8329207" cy="4351338"/>
          </a:xfrm>
        </p:spPr>
      </p:pic>
    </p:spTree>
    <p:extLst>
      <p:ext uri="{BB962C8B-B14F-4D97-AF65-F5344CB8AC3E}">
        <p14:creationId xmlns:p14="http://schemas.microsoft.com/office/powerpoint/2010/main" val="1752062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61A9-D189-D055-B324-E462901B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7.4- summary for new Transaction source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8F6B0-3D1E-1A87-D325-153B8299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07" y="1825625"/>
            <a:ext cx="10140786" cy="4351338"/>
          </a:xfrm>
        </p:spPr>
      </p:pic>
    </p:spTree>
    <p:extLst>
      <p:ext uri="{BB962C8B-B14F-4D97-AF65-F5344CB8AC3E}">
        <p14:creationId xmlns:p14="http://schemas.microsoft.com/office/powerpoint/2010/main" val="216720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BEBF-227C-33EA-D709-CDD582CA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Using </a:t>
            </a:r>
            <a:r>
              <a:rPr lang="en-US" dirty="0" err="1"/>
              <a:t>DataLoad</a:t>
            </a:r>
            <a:r>
              <a:rPr lang="en-US" dirty="0"/>
              <a:t> to add new accounting periods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F64EC-91F8-3E21-1505-8085D7ED5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9" y="1825625"/>
            <a:ext cx="8182221" cy="4351338"/>
          </a:xfrm>
        </p:spPr>
      </p:pic>
    </p:spTree>
    <p:extLst>
      <p:ext uri="{BB962C8B-B14F-4D97-AF65-F5344CB8AC3E}">
        <p14:creationId xmlns:p14="http://schemas.microsoft.com/office/powerpoint/2010/main" val="252953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D374-E9BB-9BCD-0EAA-BE776433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8.1- new accounting periods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C40B2-0920-24C3-D420-B8A8A0252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1825625"/>
            <a:ext cx="8859730" cy="4351338"/>
          </a:xfrm>
        </p:spPr>
      </p:pic>
    </p:spTree>
    <p:extLst>
      <p:ext uri="{BB962C8B-B14F-4D97-AF65-F5344CB8AC3E}">
        <p14:creationId xmlns:p14="http://schemas.microsoft.com/office/powerpoint/2010/main" val="96676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77B8-9603-8919-12D2-D45C80AC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8.2- Open inventory accounting periods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CF140-7879-571E-829F-EE3B6C4E2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03" y="1825625"/>
            <a:ext cx="6139793" cy="4351338"/>
          </a:xfrm>
        </p:spPr>
      </p:pic>
    </p:spTree>
    <p:extLst>
      <p:ext uri="{BB962C8B-B14F-4D97-AF65-F5344CB8AC3E}">
        <p14:creationId xmlns:p14="http://schemas.microsoft.com/office/powerpoint/2010/main" val="311984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1493728"/>
            <a:ext cx="2667239" cy="104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73"/>
              </a:lnSpc>
            </a:pPr>
            <a:r>
              <a:rPr lang="en-US" sz="2757" dirty="0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IMPORTANCE OF THE MODULE</a:t>
            </a:r>
          </a:p>
          <a:p>
            <a:pPr defTabSz="609630">
              <a:lnSpc>
                <a:spcPts val="2673"/>
              </a:lnSpc>
            </a:pPr>
            <a:endParaRPr lang="en-US" sz="2757" dirty="0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53039" y="1442022"/>
            <a:ext cx="4379717" cy="17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73"/>
              </a:lnSpc>
            </a:pPr>
            <a:r>
              <a:rPr lang="en-US" sz="1980" spc="-39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Inventory &amp; Procurement Module is a vital part of any ERP system, helping companies manage purchasing and inventory effectively.</a:t>
            </a:r>
          </a:p>
          <a:p>
            <a:pPr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4912" y="3094637"/>
            <a:ext cx="7027181" cy="564192"/>
            <a:chOff x="0" y="0"/>
            <a:chExt cx="2776170" cy="2228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6170" cy="222891"/>
            </a:xfrm>
            <a:custGeom>
              <a:avLst/>
              <a:gdLst/>
              <a:ahLst/>
              <a:cxnLst/>
              <a:rect l="l" t="t" r="r" b="b"/>
              <a:pathLst>
                <a:path w="2776170" h="222891">
                  <a:moveTo>
                    <a:pt x="11017" y="0"/>
                  </a:moveTo>
                  <a:lnTo>
                    <a:pt x="2765153" y="0"/>
                  </a:lnTo>
                  <a:cubicBezTo>
                    <a:pt x="2771238" y="0"/>
                    <a:pt x="2776170" y="4933"/>
                    <a:pt x="2776170" y="11017"/>
                  </a:cubicBezTo>
                  <a:lnTo>
                    <a:pt x="2776170" y="211874"/>
                  </a:lnTo>
                  <a:cubicBezTo>
                    <a:pt x="2776170" y="217958"/>
                    <a:pt x="2771238" y="222891"/>
                    <a:pt x="2765153" y="222891"/>
                  </a:cubicBezTo>
                  <a:lnTo>
                    <a:pt x="11017" y="222891"/>
                  </a:lnTo>
                  <a:cubicBezTo>
                    <a:pt x="4933" y="222891"/>
                    <a:pt x="0" y="217958"/>
                    <a:pt x="0" y="211874"/>
                  </a:cubicBezTo>
                  <a:lnTo>
                    <a:pt x="0" y="11017"/>
                  </a:lnTo>
                  <a:cubicBezTo>
                    <a:pt x="0" y="4933"/>
                    <a:pt x="4933" y="0"/>
                    <a:pt x="11017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2776170" cy="17526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0071" y="3883150"/>
            <a:ext cx="7698179" cy="621189"/>
            <a:chOff x="0" y="0"/>
            <a:chExt cx="3041256" cy="2454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41256" cy="245408"/>
            </a:xfrm>
            <a:custGeom>
              <a:avLst/>
              <a:gdLst/>
              <a:ahLst/>
              <a:cxnLst/>
              <a:rect l="l" t="t" r="r" b="b"/>
              <a:pathLst>
                <a:path w="3041256" h="245408">
                  <a:moveTo>
                    <a:pt x="10057" y="0"/>
                  </a:moveTo>
                  <a:lnTo>
                    <a:pt x="3031199" y="0"/>
                  </a:lnTo>
                  <a:cubicBezTo>
                    <a:pt x="3036754" y="0"/>
                    <a:pt x="3041256" y="4503"/>
                    <a:pt x="3041256" y="10057"/>
                  </a:cubicBezTo>
                  <a:lnTo>
                    <a:pt x="3041256" y="235351"/>
                  </a:lnTo>
                  <a:cubicBezTo>
                    <a:pt x="3041256" y="240905"/>
                    <a:pt x="3036754" y="245408"/>
                    <a:pt x="3031199" y="245408"/>
                  </a:cubicBezTo>
                  <a:lnTo>
                    <a:pt x="10057" y="245408"/>
                  </a:lnTo>
                  <a:cubicBezTo>
                    <a:pt x="4503" y="245408"/>
                    <a:pt x="0" y="240905"/>
                    <a:pt x="0" y="235351"/>
                  </a:cubicBezTo>
                  <a:lnTo>
                    <a:pt x="0" y="10057"/>
                  </a:lnTo>
                  <a:cubicBezTo>
                    <a:pt x="0" y="4503"/>
                    <a:pt x="4503" y="0"/>
                    <a:pt x="100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3041256" cy="1977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924" y="3903509"/>
            <a:ext cx="7906252" cy="52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7"/>
              </a:lnSpc>
            </a:pPr>
            <a:r>
              <a:rPr lang="en-US" sz="1533" spc="-3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Inventory Optimization – Tracking stock in real-time to prevent shortages and overstocking.</a:t>
            </a:r>
          </a:p>
          <a:p>
            <a:pPr algn="ctr" defTabSz="609630">
              <a:lnSpc>
                <a:spcPts val="2147"/>
              </a:lnSpc>
              <a:spcBef>
                <a:spcPct val="0"/>
              </a:spcBef>
            </a:pPr>
            <a:endParaRPr lang="en-US" sz="1533" spc="-3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7552" y="3155410"/>
            <a:ext cx="3401899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520"/>
              </a:lnSpc>
            </a:pPr>
            <a:r>
              <a:rPr lang="en-US" b="1" spc="-35">
                <a:solidFill>
                  <a:srgbClr val="FFF8F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Key benefits include</a:t>
            </a:r>
          </a:p>
          <a:p>
            <a:pPr algn="ctr" defTabSz="609630">
              <a:lnSpc>
                <a:spcPts val="2520"/>
              </a:lnSpc>
              <a:spcBef>
                <a:spcPct val="0"/>
              </a:spcBef>
            </a:pPr>
            <a:endParaRPr lang="en-US" b="1" spc="-35">
              <a:solidFill>
                <a:srgbClr val="FFF8F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652677" y="1681748"/>
            <a:ext cx="3174042" cy="4507022"/>
            <a:chOff x="0" y="0"/>
            <a:chExt cx="737613" cy="10473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7613" cy="1047383"/>
            </a:xfrm>
            <a:custGeom>
              <a:avLst/>
              <a:gdLst/>
              <a:ahLst/>
              <a:cxnLst/>
              <a:rect l="l" t="t" r="r" b="b"/>
              <a:pathLst>
                <a:path w="737613" h="1047383">
                  <a:moveTo>
                    <a:pt x="24391" y="0"/>
                  </a:moveTo>
                  <a:lnTo>
                    <a:pt x="713222" y="0"/>
                  </a:lnTo>
                  <a:cubicBezTo>
                    <a:pt x="719691" y="0"/>
                    <a:pt x="725895" y="2570"/>
                    <a:pt x="730469" y="7144"/>
                  </a:cubicBezTo>
                  <a:cubicBezTo>
                    <a:pt x="735044" y="11718"/>
                    <a:pt x="737613" y="17922"/>
                    <a:pt x="737613" y="24391"/>
                  </a:cubicBezTo>
                  <a:lnTo>
                    <a:pt x="737613" y="1022992"/>
                  </a:lnTo>
                  <a:cubicBezTo>
                    <a:pt x="737613" y="1036463"/>
                    <a:pt x="726693" y="1047383"/>
                    <a:pt x="713222" y="1047383"/>
                  </a:cubicBezTo>
                  <a:lnTo>
                    <a:pt x="24391" y="1047383"/>
                  </a:lnTo>
                  <a:cubicBezTo>
                    <a:pt x="17922" y="1047383"/>
                    <a:pt x="11718" y="1044814"/>
                    <a:pt x="7144" y="1040239"/>
                  </a:cubicBezTo>
                  <a:cubicBezTo>
                    <a:pt x="2570" y="1035665"/>
                    <a:pt x="0" y="1029461"/>
                    <a:pt x="0" y="1022992"/>
                  </a:cubicBezTo>
                  <a:lnTo>
                    <a:pt x="0" y="24391"/>
                  </a:lnTo>
                  <a:cubicBezTo>
                    <a:pt x="0" y="17922"/>
                    <a:pt x="2570" y="11718"/>
                    <a:pt x="7144" y="7144"/>
                  </a:cubicBezTo>
                  <a:cubicBezTo>
                    <a:pt x="11718" y="2570"/>
                    <a:pt x="17922" y="0"/>
                    <a:pt x="24391" y="0"/>
                  </a:cubicBezTo>
                  <a:close/>
                </a:path>
              </a:pathLst>
            </a:custGeom>
            <a:blipFill>
              <a:blip r:embed="rId4"/>
              <a:stretch>
                <a:fillRect l="-58187" r="-5818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585245" y="4817062"/>
            <a:ext cx="7646515" cy="570891"/>
            <a:chOff x="0" y="0"/>
            <a:chExt cx="3020845" cy="2255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20845" cy="225537"/>
            </a:xfrm>
            <a:custGeom>
              <a:avLst/>
              <a:gdLst/>
              <a:ahLst/>
              <a:cxnLst/>
              <a:rect l="l" t="t" r="r" b="b"/>
              <a:pathLst>
                <a:path w="3020845" h="225537">
                  <a:moveTo>
                    <a:pt x="10125" y="0"/>
                  </a:moveTo>
                  <a:lnTo>
                    <a:pt x="3010720" y="0"/>
                  </a:lnTo>
                  <a:cubicBezTo>
                    <a:pt x="3013406" y="0"/>
                    <a:pt x="3015981" y="1067"/>
                    <a:pt x="3017880" y="2965"/>
                  </a:cubicBezTo>
                  <a:cubicBezTo>
                    <a:pt x="3019778" y="4864"/>
                    <a:pt x="3020845" y="7440"/>
                    <a:pt x="3020845" y="10125"/>
                  </a:cubicBezTo>
                  <a:lnTo>
                    <a:pt x="3020845" y="215412"/>
                  </a:lnTo>
                  <a:cubicBezTo>
                    <a:pt x="3020845" y="221004"/>
                    <a:pt x="3016312" y="225537"/>
                    <a:pt x="3010720" y="225537"/>
                  </a:cubicBezTo>
                  <a:lnTo>
                    <a:pt x="10125" y="225537"/>
                  </a:lnTo>
                  <a:cubicBezTo>
                    <a:pt x="7440" y="225537"/>
                    <a:pt x="4864" y="224470"/>
                    <a:pt x="2965" y="222572"/>
                  </a:cubicBezTo>
                  <a:cubicBezTo>
                    <a:pt x="1067" y="220673"/>
                    <a:pt x="0" y="218098"/>
                    <a:pt x="0" y="215412"/>
                  </a:cubicBezTo>
                  <a:lnTo>
                    <a:pt x="0" y="10125"/>
                  </a:lnTo>
                  <a:cubicBezTo>
                    <a:pt x="0" y="4533"/>
                    <a:pt x="4533" y="0"/>
                    <a:pt x="10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3020845" cy="1779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32942" y="4888222"/>
            <a:ext cx="8002785" cy="52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7"/>
              </a:lnSpc>
            </a:pPr>
            <a:r>
              <a:rPr lang="en-US" sz="1533" spc="-3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Procurement Automation – Streamlining purchase requisitions and order approvals.</a:t>
            </a:r>
          </a:p>
          <a:p>
            <a:pPr algn="ctr" defTabSz="609630">
              <a:lnSpc>
                <a:spcPts val="2147"/>
              </a:lnSpc>
              <a:spcBef>
                <a:spcPct val="0"/>
              </a:spcBef>
            </a:pPr>
            <a:endParaRPr lang="en-US" sz="1533" spc="-3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60071" y="5616051"/>
            <a:ext cx="7698179" cy="734520"/>
            <a:chOff x="0" y="0"/>
            <a:chExt cx="3041256" cy="2901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41256" cy="290181"/>
            </a:xfrm>
            <a:custGeom>
              <a:avLst/>
              <a:gdLst/>
              <a:ahLst/>
              <a:cxnLst/>
              <a:rect l="l" t="t" r="r" b="b"/>
              <a:pathLst>
                <a:path w="3041256" h="290181">
                  <a:moveTo>
                    <a:pt x="10057" y="0"/>
                  </a:moveTo>
                  <a:lnTo>
                    <a:pt x="3031199" y="0"/>
                  </a:lnTo>
                  <a:cubicBezTo>
                    <a:pt x="3036754" y="0"/>
                    <a:pt x="3041256" y="4503"/>
                    <a:pt x="3041256" y="10057"/>
                  </a:cubicBezTo>
                  <a:lnTo>
                    <a:pt x="3041256" y="280124"/>
                  </a:lnTo>
                  <a:cubicBezTo>
                    <a:pt x="3041256" y="282791"/>
                    <a:pt x="3040197" y="285349"/>
                    <a:pt x="3038311" y="287235"/>
                  </a:cubicBezTo>
                  <a:cubicBezTo>
                    <a:pt x="3036425" y="289121"/>
                    <a:pt x="3033867" y="290181"/>
                    <a:pt x="3031199" y="290181"/>
                  </a:cubicBezTo>
                  <a:lnTo>
                    <a:pt x="10057" y="290181"/>
                  </a:lnTo>
                  <a:cubicBezTo>
                    <a:pt x="4503" y="290181"/>
                    <a:pt x="0" y="285678"/>
                    <a:pt x="0" y="280124"/>
                  </a:cubicBezTo>
                  <a:lnTo>
                    <a:pt x="0" y="10057"/>
                  </a:lnTo>
                  <a:cubicBezTo>
                    <a:pt x="0" y="4503"/>
                    <a:pt x="4503" y="0"/>
                    <a:pt x="100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3041256" cy="2425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60071" y="5647409"/>
            <a:ext cx="7595926" cy="52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7"/>
              </a:lnSpc>
            </a:pPr>
            <a:r>
              <a:rPr lang="en-US" sz="1533" spc="-3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Supplier Management – Managing vendor contracts and negotiations within the system.</a:t>
            </a:r>
          </a:p>
          <a:p>
            <a:pPr algn="ctr" defTabSz="609630">
              <a:lnSpc>
                <a:spcPts val="2147"/>
              </a:lnSpc>
              <a:spcBef>
                <a:spcPct val="0"/>
              </a:spcBef>
            </a:pPr>
            <a:endParaRPr lang="en-US" sz="1533" spc="-3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96E8-BAAF-32D7-CBBE-3952DD9D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8.3- inventory accounting periods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E5132-5DFE-2803-455F-CECF8FEF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9" y="1825625"/>
            <a:ext cx="10116201" cy="4351338"/>
          </a:xfrm>
        </p:spPr>
      </p:pic>
    </p:spTree>
    <p:extLst>
      <p:ext uri="{BB962C8B-B14F-4D97-AF65-F5344CB8AC3E}">
        <p14:creationId xmlns:p14="http://schemas.microsoft.com/office/powerpoint/2010/main" val="215243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FB88-9E35-83BC-22F3-6661A9FE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55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Transactions </a:t>
            </a:r>
          </a:p>
        </p:txBody>
      </p:sp>
    </p:spTree>
    <p:extLst>
      <p:ext uri="{BB962C8B-B14F-4D97-AF65-F5344CB8AC3E}">
        <p14:creationId xmlns:p14="http://schemas.microsoft.com/office/powerpoint/2010/main" val="350770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A577-F774-3F10-373C-D1E10B0D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9- Create Miscellaneous Transactions</a:t>
            </a:r>
            <a:br>
              <a:rPr lang="en-US" sz="3200" dirty="0"/>
            </a:br>
            <a:r>
              <a:rPr lang="en-US" sz="3200" dirty="0"/>
              <a:t>(Miscellaneous Receipt) – we can change selected account at each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C2ECC-5CE0-1B6C-458A-B8D291BFB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45" y="1825625"/>
            <a:ext cx="7395109" cy="4351338"/>
          </a:xfrm>
        </p:spPr>
      </p:pic>
    </p:spTree>
    <p:extLst>
      <p:ext uri="{BB962C8B-B14F-4D97-AF65-F5344CB8AC3E}">
        <p14:creationId xmlns:p14="http://schemas.microsoft.com/office/powerpoint/2010/main" val="732520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92D0-D832-6C24-84C8-8EC8603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9.1- Miscellaneous Transactions NO.1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F162D-CDB2-C2C7-2569-2CBCBEBDA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14" y="1825625"/>
            <a:ext cx="8230171" cy="4351338"/>
          </a:xfrm>
        </p:spPr>
      </p:pic>
    </p:spTree>
    <p:extLst>
      <p:ext uri="{BB962C8B-B14F-4D97-AF65-F5344CB8AC3E}">
        <p14:creationId xmlns:p14="http://schemas.microsoft.com/office/powerpoint/2010/main" val="383629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2049-A761-66B3-1111-3AFE6EA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9.2- On-hand for Miscellaneous Transactions NO.1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28A8F-7180-2483-9E01-329FBB12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2822709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5027-1783-B80F-777E-B94A83A6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9.2-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FD500-4C01-45BF-1761-73D2BCDB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30" y="1825625"/>
            <a:ext cx="8233540" cy="4351338"/>
          </a:xfrm>
        </p:spPr>
      </p:pic>
    </p:spTree>
    <p:extLst>
      <p:ext uri="{BB962C8B-B14F-4D97-AF65-F5344CB8AC3E}">
        <p14:creationId xmlns:p14="http://schemas.microsoft.com/office/powerpoint/2010/main" val="1155248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DF5C-9E02-3323-6DDB-AE4DE5D1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9.2-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FC5D6-BBB6-7A11-4B98-6A5D12546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89" y="1825625"/>
            <a:ext cx="8194022" cy="4351338"/>
          </a:xfrm>
        </p:spPr>
      </p:pic>
    </p:spTree>
    <p:extLst>
      <p:ext uri="{BB962C8B-B14F-4D97-AF65-F5344CB8AC3E}">
        <p14:creationId xmlns:p14="http://schemas.microsoft.com/office/powerpoint/2010/main" val="1829403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7B1E-7F59-C812-C208-17E4B5B5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9.2-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7C1C8-AAC5-04B0-DB30-D22CF611C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7" y="1825625"/>
            <a:ext cx="8258925" cy="4351338"/>
          </a:xfrm>
        </p:spPr>
      </p:pic>
    </p:spTree>
    <p:extLst>
      <p:ext uri="{BB962C8B-B14F-4D97-AF65-F5344CB8AC3E}">
        <p14:creationId xmlns:p14="http://schemas.microsoft.com/office/powerpoint/2010/main" val="1067930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F829-EEF6-9BF0-558B-C414FD0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9.2- Miscellaneous Transactions NO.1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E9FAE-FAC9-BC68-A7DE-9DB2EFE4F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9" y="1825625"/>
            <a:ext cx="9171281" cy="4351338"/>
          </a:xfrm>
        </p:spPr>
      </p:pic>
    </p:spTree>
    <p:extLst>
      <p:ext uri="{BB962C8B-B14F-4D97-AF65-F5344CB8AC3E}">
        <p14:creationId xmlns:p14="http://schemas.microsoft.com/office/powerpoint/2010/main" val="4145516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EFDC-D522-6C62-F811-D7362000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9.2- Miscellaneous Transactions NO.1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6DE7-F286-69F5-A519-E906DED07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42" y="1825625"/>
            <a:ext cx="9683116" cy="4351338"/>
          </a:xfrm>
        </p:spPr>
      </p:pic>
    </p:spTree>
    <p:extLst>
      <p:ext uri="{BB962C8B-B14F-4D97-AF65-F5344CB8AC3E}">
        <p14:creationId xmlns:p14="http://schemas.microsoft.com/office/powerpoint/2010/main" val="213606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8459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158" y="1106845"/>
            <a:ext cx="10158242" cy="157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480"/>
              </a:lnSpc>
            </a:pPr>
            <a:r>
              <a:rPr lang="en-US" sz="2557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SYSTEM DESIGN &amp; IMPLEMENTATION</a:t>
            </a:r>
          </a:p>
          <a:p>
            <a:pPr defTabSz="609630">
              <a:lnSpc>
                <a:spcPts val="2480"/>
              </a:lnSpc>
            </a:pPr>
            <a:r>
              <a:rPr lang="en-US" sz="2557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</a:t>
            </a:r>
          </a:p>
          <a:p>
            <a:pPr defTabSz="609630">
              <a:lnSpc>
                <a:spcPts val="2480"/>
              </a:lnSpc>
            </a:pPr>
            <a:r>
              <a:rPr lang="en-US" sz="2557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TO IMPLEMENT AN EFFICIENT INVENTORY &amp; PROCUREMENT SYSTEM IN ORACLE EBS, THE FOLLOWING STEPS ARE TAKEN:</a:t>
            </a:r>
          </a:p>
          <a:p>
            <a:pPr defTabSz="609630">
              <a:lnSpc>
                <a:spcPts val="2100"/>
              </a:lnSpc>
            </a:pPr>
            <a:endParaRPr lang="en-US" sz="2557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62158" y="3208217"/>
            <a:ext cx="11142306" cy="904836"/>
            <a:chOff x="0" y="0"/>
            <a:chExt cx="4401899" cy="3574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1898" cy="357466"/>
            </a:xfrm>
            <a:custGeom>
              <a:avLst/>
              <a:gdLst/>
              <a:ahLst/>
              <a:cxnLst/>
              <a:rect l="l" t="t" r="r" b="b"/>
              <a:pathLst>
                <a:path w="4401898" h="357466">
                  <a:moveTo>
                    <a:pt x="6948" y="0"/>
                  </a:moveTo>
                  <a:lnTo>
                    <a:pt x="4394950" y="0"/>
                  </a:lnTo>
                  <a:cubicBezTo>
                    <a:pt x="4398788" y="0"/>
                    <a:pt x="4401898" y="3111"/>
                    <a:pt x="4401898" y="6948"/>
                  </a:cubicBezTo>
                  <a:lnTo>
                    <a:pt x="4401898" y="350518"/>
                  </a:lnTo>
                  <a:cubicBezTo>
                    <a:pt x="4401898" y="354355"/>
                    <a:pt x="4398788" y="357466"/>
                    <a:pt x="4394950" y="357466"/>
                  </a:cubicBezTo>
                  <a:lnTo>
                    <a:pt x="6948" y="357466"/>
                  </a:lnTo>
                  <a:cubicBezTo>
                    <a:pt x="3111" y="357466"/>
                    <a:pt x="0" y="354355"/>
                    <a:pt x="0" y="350518"/>
                  </a:cubicBezTo>
                  <a:lnTo>
                    <a:pt x="0" y="6948"/>
                  </a:lnTo>
                  <a:cubicBezTo>
                    <a:pt x="0" y="3111"/>
                    <a:pt x="3111" y="0"/>
                    <a:pt x="6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4401899" cy="30984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5800" y="3359422"/>
            <a:ext cx="10891837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System Configuration – Setting up inventory structures, categories, and procurement workflows.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85801" y="5559286"/>
            <a:ext cx="11118663" cy="864982"/>
            <a:chOff x="0" y="0"/>
            <a:chExt cx="4392558" cy="3417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2559" cy="341721"/>
            </a:xfrm>
            <a:custGeom>
              <a:avLst/>
              <a:gdLst/>
              <a:ahLst/>
              <a:cxnLst/>
              <a:rect l="l" t="t" r="r" b="b"/>
              <a:pathLst>
                <a:path w="4392559" h="341721">
                  <a:moveTo>
                    <a:pt x="6963" y="0"/>
                  </a:moveTo>
                  <a:lnTo>
                    <a:pt x="4385595" y="0"/>
                  </a:lnTo>
                  <a:cubicBezTo>
                    <a:pt x="4387442" y="0"/>
                    <a:pt x="4389213" y="734"/>
                    <a:pt x="4390519" y="2039"/>
                  </a:cubicBezTo>
                  <a:cubicBezTo>
                    <a:pt x="4391825" y="3345"/>
                    <a:pt x="4392559" y="5116"/>
                    <a:pt x="4392559" y="6963"/>
                  </a:cubicBezTo>
                  <a:lnTo>
                    <a:pt x="4392559" y="334758"/>
                  </a:lnTo>
                  <a:cubicBezTo>
                    <a:pt x="4392559" y="338604"/>
                    <a:pt x="4389441" y="341721"/>
                    <a:pt x="4385595" y="341721"/>
                  </a:cubicBezTo>
                  <a:lnTo>
                    <a:pt x="6963" y="341721"/>
                  </a:lnTo>
                  <a:cubicBezTo>
                    <a:pt x="3117" y="341721"/>
                    <a:pt x="0" y="338604"/>
                    <a:pt x="0" y="334758"/>
                  </a:cubicBezTo>
                  <a:lnTo>
                    <a:pt x="0" y="6963"/>
                  </a:lnTo>
                  <a:cubicBezTo>
                    <a:pt x="0" y="3117"/>
                    <a:pt x="3117" y="0"/>
                    <a:pt x="6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4392558" cy="29409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9549" y="5738003"/>
            <a:ext cx="10936651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Supplier &amp; Item Master Data Setup – Managing vendor records and item details.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62158" y="4477487"/>
            <a:ext cx="11142306" cy="863020"/>
            <a:chOff x="0" y="0"/>
            <a:chExt cx="4401899" cy="3409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01898" cy="340946"/>
            </a:xfrm>
            <a:custGeom>
              <a:avLst/>
              <a:gdLst/>
              <a:ahLst/>
              <a:cxnLst/>
              <a:rect l="l" t="t" r="r" b="b"/>
              <a:pathLst>
                <a:path w="4401898" h="340946">
                  <a:moveTo>
                    <a:pt x="6948" y="0"/>
                  </a:moveTo>
                  <a:lnTo>
                    <a:pt x="4394950" y="0"/>
                  </a:lnTo>
                  <a:cubicBezTo>
                    <a:pt x="4398788" y="0"/>
                    <a:pt x="4401898" y="3111"/>
                    <a:pt x="4401898" y="6948"/>
                  </a:cubicBezTo>
                  <a:lnTo>
                    <a:pt x="4401898" y="333998"/>
                  </a:lnTo>
                  <a:cubicBezTo>
                    <a:pt x="4401898" y="337835"/>
                    <a:pt x="4398788" y="340946"/>
                    <a:pt x="4394950" y="340946"/>
                  </a:cubicBezTo>
                  <a:lnTo>
                    <a:pt x="6948" y="340946"/>
                  </a:lnTo>
                  <a:cubicBezTo>
                    <a:pt x="3111" y="340946"/>
                    <a:pt x="0" y="337835"/>
                    <a:pt x="0" y="333998"/>
                  </a:cubicBezTo>
                  <a:lnTo>
                    <a:pt x="0" y="6948"/>
                  </a:lnTo>
                  <a:cubicBezTo>
                    <a:pt x="0" y="3111"/>
                    <a:pt x="3111" y="0"/>
                    <a:pt x="6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4401899" cy="293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5801" y="4524687"/>
            <a:ext cx="11118663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Defining Approval Hierarchies – Establishing multi-level approvals for purchase requests.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9F91-5396-74A0-CE7C-68D2DE64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Define new UOM</a:t>
            </a:r>
            <a:br>
              <a:rPr lang="en-US" dirty="0"/>
            </a:br>
            <a:r>
              <a:rPr lang="en-US" dirty="0"/>
              <a:t>(Define new UOM class)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FEF8E-0D2F-2168-5501-D3ED86402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603"/>
            <a:ext cx="10515600" cy="4287381"/>
          </a:xfrm>
        </p:spPr>
      </p:pic>
    </p:spTree>
    <p:extLst>
      <p:ext uri="{BB962C8B-B14F-4D97-AF65-F5344CB8AC3E}">
        <p14:creationId xmlns:p14="http://schemas.microsoft.com/office/powerpoint/2010/main" val="233763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3AE7-268A-9B43-F7CC-C7A4A5B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10.1- Define new UOM for the new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1C713-75EF-4AE6-E983-5E08A6E2E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765"/>
            <a:ext cx="10515600" cy="4139058"/>
          </a:xfrm>
        </p:spPr>
      </p:pic>
    </p:spTree>
    <p:extLst>
      <p:ext uri="{BB962C8B-B14F-4D97-AF65-F5344CB8AC3E}">
        <p14:creationId xmlns:p14="http://schemas.microsoft.com/office/powerpoint/2010/main" val="1576246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3B99-86EB-C74E-A970-225DBE0E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10.2- Define new UOM conversion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6F432-EA70-85C9-A490-248340EEB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317916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3572-2E2F-E1B1-C0B9-86FA51E4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11- Define new item template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9BEDB-9DE6-14CB-B46E-5FD0AADEB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79" y="1825625"/>
            <a:ext cx="8218241" cy="4351338"/>
          </a:xfrm>
        </p:spPr>
      </p:pic>
    </p:spTree>
    <p:extLst>
      <p:ext uri="{BB962C8B-B14F-4D97-AF65-F5344CB8AC3E}">
        <p14:creationId xmlns:p14="http://schemas.microsoft.com/office/powerpoint/2010/main" val="772940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9D7B-FA0F-8D97-248C-F3EACB06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11.1- new item template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27D27-FC5E-96BE-A881-4AFDA5FE6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4095609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08B1-E68F-F560-4CD4-DF5E5685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12- Create new Item</a:t>
            </a:r>
            <a:br>
              <a:rPr lang="en-US" dirty="0"/>
            </a:br>
            <a:r>
              <a:rPr lang="en-US" sz="2700" dirty="0"/>
              <a:t>(using copy from previously defined template &amp; using previously defined UOM)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F1DC7-62FB-F746-D4FC-DFF07408B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365381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F376-5933-EF6A-0B6A-B1533D9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12.1- </a:t>
            </a:r>
            <a:r>
              <a:rPr lang="en-US" sz="4400" dirty="0"/>
              <a:t>using previously defined UOM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5E3CF-CB2A-003F-D21C-B26740723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91" y="1825625"/>
            <a:ext cx="7115217" cy="4351338"/>
          </a:xfrm>
        </p:spPr>
      </p:pic>
    </p:spTree>
    <p:extLst>
      <p:ext uri="{BB962C8B-B14F-4D97-AF65-F5344CB8AC3E}">
        <p14:creationId xmlns:p14="http://schemas.microsoft.com/office/powerpoint/2010/main" val="362663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2924-AB3A-D2F5-3325-113ECDC2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12.2- assign the new item to the inventory organizations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17078-DFF7-9E2E-0EAD-D1219ADC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96" y="1825625"/>
            <a:ext cx="8227808" cy="4351338"/>
          </a:xfrm>
        </p:spPr>
      </p:pic>
    </p:spTree>
    <p:extLst>
      <p:ext uri="{BB962C8B-B14F-4D97-AF65-F5344CB8AC3E}">
        <p14:creationId xmlns:p14="http://schemas.microsoft.com/office/powerpoint/2010/main" val="2157831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3C6-6199-E360-B32F-3A905A6D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transaction NO.2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A22BD-883C-E282-CAE2-60CA3AD5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88" y="1825625"/>
            <a:ext cx="9187224" cy="4351338"/>
          </a:xfrm>
        </p:spPr>
      </p:pic>
    </p:spTree>
    <p:extLst>
      <p:ext uri="{BB962C8B-B14F-4D97-AF65-F5344CB8AC3E}">
        <p14:creationId xmlns:p14="http://schemas.microsoft.com/office/powerpoint/2010/main" val="3603911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CF9D-8965-2DA3-6F41-44F20EB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transaction NO.2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B34E3-2819-0B0B-EF23-F34454281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27" y="1825625"/>
            <a:ext cx="8855546" cy="4351338"/>
          </a:xfrm>
        </p:spPr>
      </p:pic>
    </p:spTree>
    <p:extLst>
      <p:ext uri="{BB962C8B-B14F-4D97-AF65-F5344CB8AC3E}">
        <p14:creationId xmlns:p14="http://schemas.microsoft.com/office/powerpoint/2010/main" val="301166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6243" y="3102007"/>
            <a:ext cx="6533959" cy="2885645"/>
            <a:chOff x="0" y="0"/>
            <a:chExt cx="2722556" cy="12023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2556" cy="1202384"/>
            </a:xfrm>
            <a:custGeom>
              <a:avLst/>
              <a:gdLst/>
              <a:ahLst/>
              <a:cxnLst/>
              <a:rect l="l" t="t" r="r" b="b"/>
              <a:pathLst>
                <a:path w="2722556" h="1202384">
                  <a:moveTo>
                    <a:pt x="11849" y="0"/>
                  </a:moveTo>
                  <a:lnTo>
                    <a:pt x="2710707" y="0"/>
                  </a:lnTo>
                  <a:cubicBezTo>
                    <a:pt x="2717251" y="0"/>
                    <a:pt x="2722556" y="5305"/>
                    <a:pt x="2722556" y="11849"/>
                  </a:cubicBezTo>
                  <a:lnTo>
                    <a:pt x="2722556" y="1190535"/>
                  </a:lnTo>
                  <a:cubicBezTo>
                    <a:pt x="2722556" y="1197079"/>
                    <a:pt x="2717251" y="1202384"/>
                    <a:pt x="2710707" y="1202384"/>
                  </a:cubicBezTo>
                  <a:lnTo>
                    <a:pt x="11849" y="1202384"/>
                  </a:lnTo>
                  <a:cubicBezTo>
                    <a:pt x="5305" y="1202384"/>
                    <a:pt x="0" y="1197079"/>
                    <a:pt x="0" y="1190535"/>
                  </a:cubicBezTo>
                  <a:lnTo>
                    <a:pt x="0" y="11849"/>
                  </a:lnTo>
                  <a:cubicBezTo>
                    <a:pt x="0" y="5305"/>
                    <a:pt x="5305" y="0"/>
                    <a:pt x="11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2722556" cy="1154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1706157"/>
            <a:ext cx="6818484" cy="162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207"/>
              </a:lnSpc>
            </a:pPr>
            <a:r>
              <a:rPr lang="en-US" sz="4337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KEY CHALLENGES IN IMPLEMENTATION</a:t>
            </a:r>
          </a:p>
          <a:p>
            <a:pPr defTabSz="609630">
              <a:lnSpc>
                <a:spcPts val="4207"/>
              </a:lnSpc>
            </a:pPr>
            <a:endParaRPr lang="en-US" sz="4337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260332" y="2476658"/>
            <a:ext cx="4445313" cy="3103003"/>
            <a:chOff x="0" y="0"/>
            <a:chExt cx="1156746" cy="807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6746" cy="807454"/>
            </a:xfrm>
            <a:custGeom>
              <a:avLst/>
              <a:gdLst/>
              <a:ahLst/>
              <a:cxnLst/>
              <a:rect l="l" t="t" r="r" b="b"/>
              <a:pathLst>
                <a:path w="1156746" h="807454">
                  <a:moveTo>
                    <a:pt x="17416" y="0"/>
                  </a:moveTo>
                  <a:lnTo>
                    <a:pt x="1139330" y="0"/>
                  </a:lnTo>
                  <a:cubicBezTo>
                    <a:pt x="1148948" y="0"/>
                    <a:pt x="1156746" y="7797"/>
                    <a:pt x="1156746" y="17416"/>
                  </a:cubicBezTo>
                  <a:lnTo>
                    <a:pt x="1156746" y="790038"/>
                  </a:lnTo>
                  <a:cubicBezTo>
                    <a:pt x="1156746" y="799657"/>
                    <a:pt x="1148948" y="807454"/>
                    <a:pt x="1139330" y="807454"/>
                  </a:cubicBezTo>
                  <a:lnTo>
                    <a:pt x="17416" y="807454"/>
                  </a:lnTo>
                  <a:cubicBezTo>
                    <a:pt x="7797" y="807454"/>
                    <a:pt x="0" y="799657"/>
                    <a:pt x="0" y="790038"/>
                  </a:cubicBezTo>
                  <a:lnTo>
                    <a:pt x="0" y="17416"/>
                  </a:lnTo>
                  <a:cubicBezTo>
                    <a:pt x="0" y="7797"/>
                    <a:pt x="7797" y="0"/>
                    <a:pt x="17416" y="0"/>
                  </a:cubicBezTo>
                  <a:close/>
                </a:path>
              </a:pathLst>
            </a:custGeom>
            <a:blipFill>
              <a:blip r:embed="rId4"/>
              <a:stretch>
                <a:fillRect l="-2385" r="-238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79948" y="3340595"/>
            <a:ext cx="6376453" cy="141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8451" lvl="1" algn="ctr" defTabSz="609630">
              <a:lnSpc>
                <a:spcPts val="2830"/>
              </a:lnSpc>
            </a:pPr>
            <a:r>
              <a:rPr lang="en-US" sz="2023" b="1" spc="-40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Aligning system configuration with business needs.</a:t>
            </a:r>
          </a:p>
          <a:p>
            <a:pPr marL="218451" lvl="1" algn="ctr" defTabSz="609630">
              <a:lnSpc>
                <a:spcPts val="2830"/>
              </a:lnSpc>
            </a:pPr>
            <a:r>
              <a:rPr lang="en-US" sz="2023" b="1" spc="-40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Ensuring data accuracy in inventory tracking.</a:t>
            </a:r>
          </a:p>
          <a:p>
            <a:pPr marL="218451" lvl="1" algn="ctr" defTabSz="609630">
              <a:lnSpc>
                <a:spcPts val="2830"/>
              </a:lnSpc>
            </a:pPr>
            <a:r>
              <a:rPr lang="en-US" sz="2023" b="1" spc="-40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Optimizing procurement workflows for efficiency.</a:t>
            </a:r>
          </a:p>
          <a:p>
            <a:pPr marL="218451" lvl="1" algn="ctr" defTabSz="609630">
              <a:lnSpc>
                <a:spcPts val="2830"/>
              </a:lnSpc>
            </a:pPr>
            <a:r>
              <a:rPr lang="en-US" sz="2023" b="1" spc="-40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Integrating the system with other enterprise modules.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071B-FAA8-0A59-6CFD-6B0EF606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13- Create new transaction source type</a:t>
            </a:r>
            <a:br>
              <a:rPr lang="en-US" sz="2800" dirty="0"/>
            </a:br>
            <a:r>
              <a:rPr lang="en-US" sz="2800" dirty="0"/>
              <a:t>(account issue)- we cannot change selected account at source line the account stay fixed at each line and we can see 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16C69C-2184-24BD-7C0F-944B99AB1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7" y="1825625"/>
            <a:ext cx="10271306" cy="4351338"/>
          </a:xfrm>
        </p:spPr>
      </p:pic>
    </p:spTree>
    <p:extLst>
      <p:ext uri="{BB962C8B-B14F-4D97-AF65-F5344CB8AC3E}">
        <p14:creationId xmlns:p14="http://schemas.microsoft.com/office/powerpoint/2010/main" val="330705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A918-A0C3-1E5B-8179-CF057B6F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00B1C2-46CF-6357-D70B-EE5F5E16B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860"/>
            <a:ext cx="10515600" cy="4332867"/>
          </a:xfrm>
        </p:spPr>
      </p:pic>
    </p:spTree>
    <p:extLst>
      <p:ext uri="{BB962C8B-B14F-4D97-AF65-F5344CB8AC3E}">
        <p14:creationId xmlns:p14="http://schemas.microsoft.com/office/powerpoint/2010/main" val="332973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A138-59AB-8570-297B-C5586666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13.1- Create new transaction source type</a:t>
            </a:r>
            <a:br>
              <a:rPr lang="en-US" sz="3600" dirty="0"/>
            </a:br>
            <a:r>
              <a:rPr lang="en-US" sz="3600" dirty="0"/>
              <a:t>(Account receipt)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2B82D-F333-38A3-3784-507DDA6B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772"/>
            <a:ext cx="10515600" cy="4305043"/>
          </a:xfrm>
        </p:spPr>
      </p:pic>
    </p:spTree>
    <p:extLst>
      <p:ext uri="{BB962C8B-B14F-4D97-AF65-F5344CB8AC3E}">
        <p14:creationId xmlns:p14="http://schemas.microsoft.com/office/powerpoint/2010/main" val="228606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8732-510E-5412-0413-76F64C00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B5126-753F-A5BD-7A26-C0DD13039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552"/>
            <a:ext cx="10515600" cy="4297484"/>
          </a:xfrm>
        </p:spPr>
      </p:pic>
    </p:spTree>
    <p:extLst>
      <p:ext uri="{BB962C8B-B14F-4D97-AF65-F5344CB8AC3E}">
        <p14:creationId xmlns:p14="http://schemas.microsoft.com/office/powerpoint/2010/main" val="3616219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5AAF-5AD5-78BB-C6FC-63419D70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14- Create Miscellaneous transaction</a:t>
            </a:r>
            <a:br>
              <a:rPr lang="en-US" sz="3200" dirty="0"/>
            </a:br>
            <a:r>
              <a:rPr lang="en-US" sz="3200" dirty="0"/>
              <a:t>(using new transaction type con account receipt)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4A880-CF6C-E2FC-FF25-B43FC242F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81" y="1825625"/>
            <a:ext cx="9879037" cy="4351338"/>
          </a:xfrm>
        </p:spPr>
      </p:pic>
    </p:spTree>
    <p:extLst>
      <p:ext uri="{BB962C8B-B14F-4D97-AF65-F5344CB8AC3E}">
        <p14:creationId xmlns:p14="http://schemas.microsoft.com/office/powerpoint/2010/main" val="1219809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0D52-FC37-0868-67DF-0B88B312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14.1- we choose account at source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D2AF5-60B2-0F2B-4E25-625FE23B9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9" y="1825625"/>
            <a:ext cx="10381281" cy="4351338"/>
          </a:xfrm>
        </p:spPr>
      </p:pic>
    </p:spTree>
    <p:extLst>
      <p:ext uri="{BB962C8B-B14F-4D97-AF65-F5344CB8AC3E}">
        <p14:creationId xmlns:p14="http://schemas.microsoft.com/office/powerpoint/2010/main" val="1094199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DE4E-E15E-E171-1577-D268551E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14.1-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F5825-0493-5BA9-C273-15BB2D4DC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68" y="1825625"/>
            <a:ext cx="9337864" cy="4351338"/>
          </a:xfrm>
        </p:spPr>
      </p:pic>
    </p:spTree>
    <p:extLst>
      <p:ext uri="{BB962C8B-B14F-4D97-AF65-F5344CB8AC3E}">
        <p14:creationId xmlns:p14="http://schemas.microsoft.com/office/powerpoint/2010/main" val="693023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15C9-AF93-4DE1-37EC-D06C4459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14.1-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4961F-D162-E938-7EC2-CE310842E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7" y="1825625"/>
            <a:ext cx="10221425" cy="4351338"/>
          </a:xfrm>
        </p:spPr>
      </p:pic>
    </p:spTree>
    <p:extLst>
      <p:ext uri="{BB962C8B-B14F-4D97-AF65-F5344CB8AC3E}">
        <p14:creationId xmlns:p14="http://schemas.microsoft.com/office/powerpoint/2010/main" val="896079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FBD1-3F13-51DF-49C3-6CFB6DB3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14.2- Receiving at locator control </a:t>
            </a:r>
            <a:r>
              <a:rPr lang="en-US" sz="3600" dirty="0" err="1"/>
              <a:t>subinventory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61991-B46D-7AEC-41A5-7A70925B0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869"/>
            <a:ext cx="10515600" cy="3970849"/>
          </a:xfrm>
        </p:spPr>
      </p:pic>
    </p:spTree>
    <p:extLst>
      <p:ext uri="{BB962C8B-B14F-4D97-AF65-F5344CB8AC3E}">
        <p14:creationId xmlns:p14="http://schemas.microsoft.com/office/powerpoint/2010/main" val="4111077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7896-2FAB-D1D9-E166-7DA702AB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14.2-Receiving at locator control </a:t>
            </a:r>
            <a:r>
              <a:rPr lang="en-US" sz="3600" dirty="0" err="1"/>
              <a:t>subinventory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0DC07B-2E4C-DD4A-DB01-EB45542DB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8585"/>
            <a:ext cx="10515600" cy="4005417"/>
          </a:xfrm>
        </p:spPr>
      </p:pic>
    </p:spTree>
    <p:extLst>
      <p:ext uri="{BB962C8B-B14F-4D97-AF65-F5344CB8AC3E}">
        <p14:creationId xmlns:p14="http://schemas.microsoft.com/office/powerpoint/2010/main" val="7987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5800" y="2929472"/>
            <a:ext cx="3307030" cy="1602329"/>
            <a:chOff x="0" y="0"/>
            <a:chExt cx="768518" cy="372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518" cy="372364"/>
            </a:xfrm>
            <a:custGeom>
              <a:avLst/>
              <a:gdLst/>
              <a:ahLst/>
              <a:cxnLst/>
              <a:rect l="l" t="t" r="r" b="b"/>
              <a:pathLst>
                <a:path w="768518" h="372364">
                  <a:moveTo>
                    <a:pt x="23410" y="0"/>
                  </a:moveTo>
                  <a:lnTo>
                    <a:pt x="745108" y="0"/>
                  </a:lnTo>
                  <a:cubicBezTo>
                    <a:pt x="758037" y="0"/>
                    <a:pt x="768518" y="10481"/>
                    <a:pt x="768518" y="23410"/>
                  </a:cubicBezTo>
                  <a:lnTo>
                    <a:pt x="768518" y="348954"/>
                  </a:lnTo>
                  <a:cubicBezTo>
                    <a:pt x="768518" y="361883"/>
                    <a:pt x="758037" y="372364"/>
                    <a:pt x="745108" y="372364"/>
                  </a:cubicBezTo>
                  <a:lnTo>
                    <a:pt x="23410" y="372364"/>
                  </a:lnTo>
                  <a:cubicBezTo>
                    <a:pt x="10481" y="372364"/>
                    <a:pt x="0" y="361883"/>
                    <a:pt x="0" y="348954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blipFill>
              <a:blip r:embed="rId4"/>
              <a:stretch>
                <a:fillRect t="-18753" b="-1875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85800" y="4357941"/>
            <a:ext cx="3307030" cy="1370719"/>
            <a:chOff x="0" y="0"/>
            <a:chExt cx="1306481" cy="541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6481" cy="541519"/>
            </a:xfrm>
            <a:custGeom>
              <a:avLst/>
              <a:gdLst/>
              <a:ahLst/>
              <a:cxnLst/>
              <a:rect l="l" t="t" r="r" b="b"/>
              <a:pathLst>
                <a:path w="1306481" h="541519">
                  <a:moveTo>
                    <a:pt x="23410" y="0"/>
                  </a:moveTo>
                  <a:lnTo>
                    <a:pt x="1283070" y="0"/>
                  </a:lnTo>
                  <a:cubicBezTo>
                    <a:pt x="1296000" y="0"/>
                    <a:pt x="1306481" y="10481"/>
                    <a:pt x="1306481" y="23410"/>
                  </a:cubicBezTo>
                  <a:lnTo>
                    <a:pt x="1306481" y="518108"/>
                  </a:lnTo>
                  <a:cubicBezTo>
                    <a:pt x="1306481" y="531037"/>
                    <a:pt x="1296000" y="541519"/>
                    <a:pt x="1283070" y="541519"/>
                  </a:cubicBezTo>
                  <a:lnTo>
                    <a:pt x="23410" y="541519"/>
                  </a:lnTo>
                  <a:cubicBezTo>
                    <a:pt x="10481" y="541519"/>
                    <a:pt x="0" y="531037"/>
                    <a:pt x="0" y="518108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306481" cy="49389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880" y="1525945"/>
            <a:ext cx="3784038" cy="139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637"/>
              </a:lnSpc>
            </a:pPr>
            <a:r>
              <a:rPr lang="en-US" sz="3750">
                <a:solidFill>
                  <a:srgbClr val="1D1B1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EXPECTED BENEFITS</a:t>
            </a:r>
          </a:p>
          <a:p>
            <a:pPr defTabSz="609630">
              <a:lnSpc>
                <a:spcPts val="3637"/>
              </a:lnSpc>
            </a:pPr>
            <a:endParaRPr lang="en-US" sz="3750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9477" y="4568710"/>
            <a:ext cx="3261385" cy="10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FFF8F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40% Faster Procurement and Approval Cycles.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FFF8F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442486" y="2929472"/>
            <a:ext cx="3307030" cy="1602329"/>
            <a:chOff x="0" y="0"/>
            <a:chExt cx="768518" cy="3723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8518" cy="372364"/>
            </a:xfrm>
            <a:custGeom>
              <a:avLst/>
              <a:gdLst/>
              <a:ahLst/>
              <a:cxnLst/>
              <a:rect l="l" t="t" r="r" b="b"/>
              <a:pathLst>
                <a:path w="768518" h="372364">
                  <a:moveTo>
                    <a:pt x="23410" y="0"/>
                  </a:moveTo>
                  <a:lnTo>
                    <a:pt x="745108" y="0"/>
                  </a:lnTo>
                  <a:cubicBezTo>
                    <a:pt x="758037" y="0"/>
                    <a:pt x="768518" y="10481"/>
                    <a:pt x="768518" y="23410"/>
                  </a:cubicBezTo>
                  <a:lnTo>
                    <a:pt x="768518" y="348954"/>
                  </a:lnTo>
                  <a:cubicBezTo>
                    <a:pt x="768518" y="361883"/>
                    <a:pt x="758037" y="372364"/>
                    <a:pt x="745108" y="372364"/>
                  </a:cubicBezTo>
                  <a:lnTo>
                    <a:pt x="23410" y="372364"/>
                  </a:lnTo>
                  <a:cubicBezTo>
                    <a:pt x="10481" y="372364"/>
                    <a:pt x="0" y="361883"/>
                    <a:pt x="0" y="348954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blipFill>
              <a:blip r:embed="rId5"/>
              <a:stretch>
                <a:fillRect b="-3750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4456162" y="4357941"/>
            <a:ext cx="3307030" cy="1370719"/>
            <a:chOff x="0" y="0"/>
            <a:chExt cx="1306481" cy="541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6481" cy="541519"/>
            </a:xfrm>
            <a:custGeom>
              <a:avLst/>
              <a:gdLst/>
              <a:ahLst/>
              <a:cxnLst/>
              <a:rect l="l" t="t" r="r" b="b"/>
              <a:pathLst>
                <a:path w="1306481" h="541519">
                  <a:moveTo>
                    <a:pt x="23410" y="0"/>
                  </a:moveTo>
                  <a:lnTo>
                    <a:pt x="1283070" y="0"/>
                  </a:lnTo>
                  <a:cubicBezTo>
                    <a:pt x="1296000" y="0"/>
                    <a:pt x="1306481" y="10481"/>
                    <a:pt x="1306481" y="23410"/>
                  </a:cubicBezTo>
                  <a:lnTo>
                    <a:pt x="1306481" y="518108"/>
                  </a:lnTo>
                  <a:cubicBezTo>
                    <a:pt x="1306481" y="531037"/>
                    <a:pt x="1296000" y="541519"/>
                    <a:pt x="1283070" y="541519"/>
                  </a:cubicBezTo>
                  <a:lnTo>
                    <a:pt x="23410" y="541519"/>
                  </a:lnTo>
                  <a:cubicBezTo>
                    <a:pt x="10481" y="541519"/>
                    <a:pt x="0" y="531037"/>
                    <a:pt x="0" y="518108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1306481" cy="49389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21290" y="4444275"/>
            <a:ext cx="3279677" cy="141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FFF8F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Better Supplier Relationship Management through digital contract tracking.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FFF8F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199170" y="2929472"/>
            <a:ext cx="3307030" cy="1602329"/>
            <a:chOff x="0" y="0"/>
            <a:chExt cx="768518" cy="372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8518" cy="372364"/>
            </a:xfrm>
            <a:custGeom>
              <a:avLst/>
              <a:gdLst/>
              <a:ahLst/>
              <a:cxnLst/>
              <a:rect l="l" t="t" r="r" b="b"/>
              <a:pathLst>
                <a:path w="768518" h="372364">
                  <a:moveTo>
                    <a:pt x="23410" y="0"/>
                  </a:moveTo>
                  <a:lnTo>
                    <a:pt x="745108" y="0"/>
                  </a:lnTo>
                  <a:cubicBezTo>
                    <a:pt x="758037" y="0"/>
                    <a:pt x="768518" y="10481"/>
                    <a:pt x="768518" y="23410"/>
                  </a:cubicBezTo>
                  <a:lnTo>
                    <a:pt x="768518" y="348954"/>
                  </a:lnTo>
                  <a:cubicBezTo>
                    <a:pt x="768518" y="361883"/>
                    <a:pt x="758037" y="372364"/>
                    <a:pt x="745108" y="372364"/>
                  </a:cubicBezTo>
                  <a:lnTo>
                    <a:pt x="23410" y="372364"/>
                  </a:lnTo>
                  <a:cubicBezTo>
                    <a:pt x="10481" y="372364"/>
                    <a:pt x="0" y="361883"/>
                    <a:pt x="0" y="348954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blipFill>
              <a:blip r:embed="rId6"/>
              <a:stretch>
                <a:fillRect t="-17334" b="-17334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8199170" y="4482376"/>
            <a:ext cx="3307030" cy="1246285"/>
            <a:chOff x="0" y="0"/>
            <a:chExt cx="1306481" cy="4923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6481" cy="492359"/>
            </a:xfrm>
            <a:custGeom>
              <a:avLst/>
              <a:gdLst/>
              <a:ahLst/>
              <a:cxnLst/>
              <a:rect l="l" t="t" r="r" b="b"/>
              <a:pathLst>
                <a:path w="1306481" h="492359">
                  <a:moveTo>
                    <a:pt x="23410" y="0"/>
                  </a:moveTo>
                  <a:lnTo>
                    <a:pt x="1283070" y="0"/>
                  </a:lnTo>
                  <a:cubicBezTo>
                    <a:pt x="1296000" y="0"/>
                    <a:pt x="1306481" y="10481"/>
                    <a:pt x="1306481" y="23410"/>
                  </a:cubicBezTo>
                  <a:lnTo>
                    <a:pt x="1306481" y="468949"/>
                  </a:lnTo>
                  <a:cubicBezTo>
                    <a:pt x="1306481" y="481878"/>
                    <a:pt x="1296000" y="492359"/>
                    <a:pt x="1283070" y="492359"/>
                  </a:cubicBezTo>
                  <a:lnTo>
                    <a:pt x="23410" y="492359"/>
                  </a:lnTo>
                  <a:cubicBezTo>
                    <a:pt x="10481" y="492359"/>
                    <a:pt x="0" y="481878"/>
                    <a:pt x="0" y="468949"/>
                  </a:cubicBezTo>
                  <a:lnTo>
                    <a:pt x="0" y="23410"/>
                  </a:lnTo>
                  <a:cubicBezTo>
                    <a:pt x="0" y="10481"/>
                    <a:pt x="10481" y="0"/>
                    <a:pt x="23410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47625"/>
              <a:ext cx="1306481" cy="4447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229761" y="4568709"/>
            <a:ext cx="3290116" cy="10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73"/>
              </a:lnSpc>
            </a:pPr>
            <a:r>
              <a:rPr lang="en-US" sz="1980" spc="-39">
                <a:solidFill>
                  <a:srgbClr val="FFF8F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30% Improvement in Inventory Accuracy and Stock Control.</a:t>
            </a:r>
          </a:p>
          <a:p>
            <a:pPr algn="ctr"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FFF8F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A087-73C3-CC04-16AD-13F3B840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15- Adjust account alias key </a:t>
            </a:r>
            <a:r>
              <a:rPr lang="en-US" sz="2800" dirty="0" err="1"/>
              <a:t>flexfield</a:t>
            </a:r>
            <a:br>
              <a:rPr lang="en-US" sz="2800" dirty="0"/>
            </a:br>
            <a:r>
              <a:rPr lang="en-US" sz="2800" dirty="0"/>
              <a:t>(To accept more characters) – Arabic character take a place of more the one character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2701E-9A30-0D0E-5392-2F63F6BA1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18" y="1825625"/>
            <a:ext cx="8621763" cy="4351338"/>
          </a:xfrm>
        </p:spPr>
      </p:pic>
    </p:spTree>
    <p:extLst>
      <p:ext uri="{BB962C8B-B14F-4D97-AF65-F5344CB8AC3E}">
        <p14:creationId xmlns:p14="http://schemas.microsoft.com/office/powerpoint/2010/main" val="623735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16AC-11DF-95BC-B3AE-E337B29D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04E6A-EAB7-12AE-99AD-20C25CE8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65" y="1825625"/>
            <a:ext cx="9035070" cy="4351338"/>
          </a:xfrm>
        </p:spPr>
      </p:pic>
    </p:spTree>
    <p:extLst>
      <p:ext uri="{BB962C8B-B14F-4D97-AF65-F5344CB8AC3E}">
        <p14:creationId xmlns:p14="http://schemas.microsoft.com/office/powerpoint/2010/main" val="396148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EE6-8F79-EF8A-ADF8-5A7A57E1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15.1- run </a:t>
            </a:r>
            <a:r>
              <a:rPr lang="en-US" dirty="0" err="1"/>
              <a:t>flexfield</a:t>
            </a:r>
            <a:r>
              <a:rPr lang="en-US" dirty="0"/>
              <a:t> view generator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46141F-E948-2719-3531-063356FB0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43" y="1825625"/>
            <a:ext cx="6510314" cy="4351338"/>
          </a:xfrm>
        </p:spPr>
      </p:pic>
    </p:spTree>
    <p:extLst>
      <p:ext uri="{BB962C8B-B14F-4D97-AF65-F5344CB8AC3E}">
        <p14:creationId xmlns:p14="http://schemas.microsoft.com/office/powerpoint/2010/main" val="1982012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2C70-D25C-C406-E6A5-F926AED1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16- Create new transaction source type</a:t>
            </a:r>
            <a:br>
              <a:rPr lang="en-US" sz="2400" dirty="0"/>
            </a:br>
            <a:r>
              <a:rPr lang="en-US" sz="2400" dirty="0"/>
              <a:t>(account alias issue &amp; Receipt) - we cannot change selected account at source line the account stay hidden at each line in the transaction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03BF9-53C9-570C-22F1-5A2D81B31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2" y="1825625"/>
            <a:ext cx="10242296" cy="4351338"/>
          </a:xfrm>
        </p:spPr>
      </p:pic>
    </p:spTree>
    <p:extLst>
      <p:ext uri="{BB962C8B-B14F-4D97-AF65-F5344CB8AC3E}">
        <p14:creationId xmlns:p14="http://schemas.microsoft.com/office/powerpoint/2010/main" val="1104903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6AE6-258E-B7F3-8730-1703D92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 Define new </a:t>
            </a:r>
            <a:r>
              <a:rPr lang="en-US" sz="4400" dirty="0"/>
              <a:t>account aliases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C6FBF-E229-4B5D-6A91-3F80E350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69" y="1825625"/>
            <a:ext cx="10055261" cy="4351338"/>
          </a:xfrm>
        </p:spPr>
      </p:pic>
    </p:spTree>
    <p:extLst>
      <p:ext uri="{BB962C8B-B14F-4D97-AF65-F5344CB8AC3E}">
        <p14:creationId xmlns:p14="http://schemas.microsoft.com/office/powerpoint/2010/main" val="2580728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507B-5938-D7D0-2C40-CFAF4D40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 choose account combination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792B1-0EA5-E572-AD3A-046BA0DB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1" y="1825625"/>
            <a:ext cx="10215258" cy="4351338"/>
          </a:xfrm>
        </p:spPr>
      </p:pic>
    </p:spTree>
    <p:extLst>
      <p:ext uri="{BB962C8B-B14F-4D97-AF65-F5344CB8AC3E}">
        <p14:creationId xmlns:p14="http://schemas.microsoft.com/office/powerpoint/2010/main" val="1619548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EFEC-C567-6276-1FB3-AB8057B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 choose account combination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0A416-7F2B-08FE-AACB-3881F821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59" y="1825625"/>
            <a:ext cx="10314881" cy="4351338"/>
          </a:xfrm>
        </p:spPr>
      </p:pic>
    </p:spTree>
    <p:extLst>
      <p:ext uri="{BB962C8B-B14F-4D97-AF65-F5344CB8AC3E}">
        <p14:creationId xmlns:p14="http://schemas.microsoft.com/office/powerpoint/2010/main" val="2251824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70A4-F253-BA50-B6FD-C1A6E4CE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 choose account combination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99940-C886-EB1A-3D45-06EA6361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71" y="1825625"/>
            <a:ext cx="8801457" cy="4351338"/>
          </a:xfrm>
        </p:spPr>
      </p:pic>
    </p:spTree>
    <p:extLst>
      <p:ext uri="{BB962C8B-B14F-4D97-AF65-F5344CB8AC3E}">
        <p14:creationId xmlns:p14="http://schemas.microsoft.com/office/powerpoint/2010/main" val="1904465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FBB1-64DF-1CBE-B28C-60B1249D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55946-1799-DE9B-C1C5-92AA314EB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0363"/>
            <a:ext cx="10515600" cy="3961862"/>
          </a:xfrm>
        </p:spPr>
      </p:pic>
    </p:spTree>
    <p:extLst>
      <p:ext uri="{BB962C8B-B14F-4D97-AF65-F5344CB8AC3E}">
        <p14:creationId xmlns:p14="http://schemas.microsoft.com/office/powerpoint/2010/main" val="486166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3ABC-44DD-C721-A28C-C752B2C5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17- Miscellaneous transaction</a:t>
            </a:r>
            <a:br>
              <a:rPr lang="en-US" dirty="0"/>
            </a:br>
            <a:r>
              <a:rPr lang="en-US" dirty="0"/>
              <a:t>(using our new account alias)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CD9C4-D6D6-5E4E-1119-F1CD532C1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4205"/>
            <a:ext cx="10515600" cy="4194178"/>
          </a:xfrm>
        </p:spPr>
      </p:pic>
    </p:spTree>
    <p:extLst>
      <p:ext uri="{BB962C8B-B14F-4D97-AF65-F5344CB8AC3E}">
        <p14:creationId xmlns:p14="http://schemas.microsoft.com/office/powerpoint/2010/main" val="34653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95239" y="1867736"/>
            <a:ext cx="4910961" cy="4304464"/>
            <a:chOff x="0" y="0"/>
            <a:chExt cx="1141255" cy="1000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1255" cy="1000311"/>
            </a:xfrm>
            <a:custGeom>
              <a:avLst/>
              <a:gdLst/>
              <a:ahLst/>
              <a:cxnLst/>
              <a:rect l="l" t="t" r="r" b="b"/>
              <a:pathLst>
                <a:path w="1141255" h="1000311">
                  <a:moveTo>
                    <a:pt x="15765" y="0"/>
                  </a:moveTo>
                  <a:lnTo>
                    <a:pt x="1125490" y="0"/>
                  </a:lnTo>
                  <a:cubicBezTo>
                    <a:pt x="1129671" y="0"/>
                    <a:pt x="1133681" y="1661"/>
                    <a:pt x="1136637" y="4617"/>
                  </a:cubicBezTo>
                  <a:cubicBezTo>
                    <a:pt x="1139594" y="7574"/>
                    <a:pt x="1141255" y="11584"/>
                    <a:pt x="1141255" y="15765"/>
                  </a:cubicBezTo>
                  <a:lnTo>
                    <a:pt x="1141255" y="984547"/>
                  </a:lnTo>
                  <a:cubicBezTo>
                    <a:pt x="1141255" y="993253"/>
                    <a:pt x="1134197" y="1000311"/>
                    <a:pt x="1125490" y="1000311"/>
                  </a:cubicBezTo>
                  <a:lnTo>
                    <a:pt x="15765" y="1000311"/>
                  </a:lnTo>
                  <a:cubicBezTo>
                    <a:pt x="7058" y="1000311"/>
                    <a:pt x="0" y="993253"/>
                    <a:pt x="0" y="984547"/>
                  </a:cubicBezTo>
                  <a:lnTo>
                    <a:pt x="0" y="15765"/>
                  </a:lnTo>
                  <a:cubicBezTo>
                    <a:pt x="0" y="7058"/>
                    <a:pt x="7058" y="0"/>
                    <a:pt x="15765" y="0"/>
                  </a:cubicBezTo>
                  <a:close/>
                </a:path>
              </a:pathLst>
            </a:custGeom>
            <a:blipFill>
              <a:blip r:embed="rId4"/>
              <a:stretch>
                <a:fillRect l="-8433" r="-843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841712" y="4594115"/>
            <a:ext cx="4418017" cy="1327315"/>
            <a:chOff x="0" y="0"/>
            <a:chExt cx="1951421" cy="586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1421" cy="586270"/>
            </a:xfrm>
            <a:custGeom>
              <a:avLst/>
              <a:gdLst/>
              <a:ahLst/>
              <a:cxnLst/>
              <a:rect l="l" t="t" r="r" b="b"/>
              <a:pathLst>
                <a:path w="1951421" h="586270">
                  <a:moveTo>
                    <a:pt x="17524" y="0"/>
                  </a:moveTo>
                  <a:lnTo>
                    <a:pt x="1933897" y="0"/>
                  </a:lnTo>
                  <a:cubicBezTo>
                    <a:pt x="1943576" y="0"/>
                    <a:pt x="1951421" y="7846"/>
                    <a:pt x="1951421" y="17524"/>
                  </a:cubicBezTo>
                  <a:lnTo>
                    <a:pt x="1951421" y="568746"/>
                  </a:lnTo>
                  <a:cubicBezTo>
                    <a:pt x="1951421" y="573394"/>
                    <a:pt x="1949575" y="577851"/>
                    <a:pt x="1946289" y="581137"/>
                  </a:cubicBezTo>
                  <a:cubicBezTo>
                    <a:pt x="1943002" y="584423"/>
                    <a:pt x="1938545" y="586270"/>
                    <a:pt x="1933897" y="586270"/>
                  </a:cubicBezTo>
                  <a:lnTo>
                    <a:pt x="17524" y="586270"/>
                  </a:lnTo>
                  <a:cubicBezTo>
                    <a:pt x="12876" y="586270"/>
                    <a:pt x="8419" y="584423"/>
                    <a:pt x="5133" y="581137"/>
                  </a:cubicBezTo>
                  <a:cubicBezTo>
                    <a:pt x="1846" y="577851"/>
                    <a:pt x="0" y="573394"/>
                    <a:pt x="0" y="568746"/>
                  </a:cubicBezTo>
                  <a:lnTo>
                    <a:pt x="0" y="17524"/>
                  </a:lnTo>
                  <a:cubicBezTo>
                    <a:pt x="0" y="12876"/>
                    <a:pt x="1846" y="8419"/>
                    <a:pt x="5133" y="5133"/>
                  </a:cubicBezTo>
                  <a:cubicBezTo>
                    <a:pt x="8419" y="1846"/>
                    <a:pt x="12876" y="0"/>
                    <a:pt x="17524" y="0"/>
                  </a:cubicBezTo>
                  <a:close/>
                </a:path>
              </a:pathLst>
            </a:custGeom>
            <a:solidFill>
              <a:srgbClr val="F82929"/>
            </a:solidFill>
            <a:ln w="19050" cap="sq">
              <a:solidFill>
                <a:srgbClr val="1D1B1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951421" cy="5386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17235" y="4594116"/>
            <a:ext cx="2347787" cy="1578085"/>
            <a:chOff x="0" y="0"/>
            <a:chExt cx="545600" cy="366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5600" cy="366730"/>
            </a:xfrm>
            <a:custGeom>
              <a:avLst/>
              <a:gdLst/>
              <a:ahLst/>
              <a:cxnLst/>
              <a:rect l="l" t="t" r="r" b="b"/>
              <a:pathLst>
                <a:path w="545600" h="366730">
                  <a:moveTo>
                    <a:pt x="32975" y="0"/>
                  </a:moveTo>
                  <a:lnTo>
                    <a:pt x="512625" y="0"/>
                  </a:lnTo>
                  <a:cubicBezTo>
                    <a:pt x="521371" y="0"/>
                    <a:pt x="529758" y="3474"/>
                    <a:pt x="535942" y="9658"/>
                  </a:cubicBezTo>
                  <a:cubicBezTo>
                    <a:pt x="542126" y="15842"/>
                    <a:pt x="545600" y="24230"/>
                    <a:pt x="545600" y="32975"/>
                  </a:cubicBezTo>
                  <a:lnTo>
                    <a:pt x="545600" y="333755"/>
                  </a:lnTo>
                  <a:cubicBezTo>
                    <a:pt x="545600" y="351966"/>
                    <a:pt x="530837" y="366730"/>
                    <a:pt x="512625" y="366730"/>
                  </a:cubicBezTo>
                  <a:lnTo>
                    <a:pt x="32975" y="366730"/>
                  </a:lnTo>
                  <a:cubicBezTo>
                    <a:pt x="14764" y="366730"/>
                    <a:pt x="0" y="351966"/>
                    <a:pt x="0" y="333755"/>
                  </a:cubicBezTo>
                  <a:lnTo>
                    <a:pt x="0" y="32975"/>
                  </a:lnTo>
                  <a:cubicBezTo>
                    <a:pt x="0" y="14764"/>
                    <a:pt x="14764" y="0"/>
                    <a:pt x="32975" y="0"/>
                  </a:cubicBezTo>
                  <a:close/>
                </a:path>
              </a:pathLst>
            </a:custGeom>
            <a:blipFill>
              <a:blip r:embed="rId5"/>
              <a:stretch>
                <a:fillRect l="-728" r="-72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85800" y="5515590"/>
            <a:ext cx="656610" cy="6566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292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760990" y="5590780"/>
            <a:ext cx="506231" cy="506231"/>
          </a:xfrm>
          <a:custGeom>
            <a:avLst/>
            <a:gdLst/>
            <a:ahLst/>
            <a:cxnLst/>
            <a:rect l="l" t="t" r="r" b="b"/>
            <a:pathLst>
              <a:path w="759347" h="759347">
                <a:moveTo>
                  <a:pt x="0" y="0"/>
                </a:moveTo>
                <a:lnTo>
                  <a:pt x="759347" y="0"/>
                </a:lnTo>
                <a:lnTo>
                  <a:pt x="759347" y="759347"/>
                </a:lnTo>
                <a:lnTo>
                  <a:pt x="0" y="759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02846" y="-713466"/>
            <a:ext cx="4489154" cy="2519230"/>
          </a:xfrm>
          <a:custGeom>
            <a:avLst/>
            <a:gdLst/>
            <a:ahLst/>
            <a:cxnLst/>
            <a:rect l="l" t="t" r="r" b="b"/>
            <a:pathLst>
              <a:path w="6733731" h="3778845">
                <a:moveTo>
                  <a:pt x="0" y="0"/>
                </a:moveTo>
                <a:lnTo>
                  <a:pt x="6733731" y="0"/>
                </a:lnTo>
                <a:lnTo>
                  <a:pt x="6733731" y="3778845"/>
                </a:lnTo>
                <a:lnTo>
                  <a:pt x="0" y="377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1712" y="5156734"/>
            <a:ext cx="4375857" cy="43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53"/>
              </a:lnSpc>
            </a:pPr>
            <a:r>
              <a:rPr lang="en-US" sz="3354">
                <a:solidFill>
                  <a:srgbClr val="FFF8F8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990" y="1829636"/>
            <a:ext cx="5079222" cy="17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73"/>
              </a:lnSpc>
            </a:pPr>
            <a:r>
              <a:rPr lang="en-US" sz="1980" spc="-39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This project demonstrates the ability to design and implement a structured Inventory &amp; Procurement System using Oracle EBS, ensuring efficient stock control, cost reduction, and process automation.</a:t>
            </a:r>
          </a:p>
          <a:p>
            <a:pPr defTabSz="609630">
              <a:lnSpc>
                <a:spcPts val="2773"/>
              </a:lnSpc>
              <a:spcBef>
                <a:spcPct val="0"/>
              </a:spcBef>
            </a:pPr>
            <a:endParaRPr lang="en-US" sz="1980" spc="-39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CFF3-3938-5C20-863C-5F9213EE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17.1- account is hidden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7C8BC-77A5-2D9F-25EA-EEDC81D3F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13" y="1825625"/>
            <a:ext cx="9930374" cy="4351338"/>
          </a:xfrm>
        </p:spPr>
      </p:pic>
    </p:spTree>
    <p:extLst>
      <p:ext uri="{BB962C8B-B14F-4D97-AF65-F5344CB8AC3E}">
        <p14:creationId xmlns:p14="http://schemas.microsoft.com/office/powerpoint/2010/main" val="35748200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B733-7591-4364-6200-F61E0886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17.2- account alias transaction type done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05448-5E05-B4AB-40A3-9900D96DD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41" y="1825625"/>
            <a:ext cx="10265518" cy="4351338"/>
          </a:xfrm>
        </p:spPr>
      </p:pic>
    </p:spTree>
    <p:extLst>
      <p:ext uri="{BB962C8B-B14F-4D97-AF65-F5344CB8AC3E}">
        <p14:creationId xmlns:p14="http://schemas.microsoft.com/office/powerpoint/2010/main" val="3936813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1A0-43B0-6844-CC51-8C709CB8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18- Form Personalization “Miscellaneous transaction” </a:t>
            </a:r>
            <a:br>
              <a:rPr lang="en-US" sz="3200" dirty="0"/>
            </a:br>
            <a:r>
              <a:rPr lang="en-US" sz="3200" dirty="0"/>
              <a:t>(make the reason mandatory for each transaction)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9730C-15CE-F4B1-9C3A-24D3B0E1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56" y="1825625"/>
            <a:ext cx="8514287" cy="4351338"/>
          </a:xfrm>
        </p:spPr>
      </p:pic>
    </p:spTree>
    <p:extLst>
      <p:ext uri="{BB962C8B-B14F-4D97-AF65-F5344CB8AC3E}">
        <p14:creationId xmlns:p14="http://schemas.microsoft.com/office/powerpoint/2010/main" val="3243446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3692-8D87-1C72-FD0B-DE6700A1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18.1- here we can change the value “column name”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52A42-DFA5-788C-5BD7-A9D9524F1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52" y="1825625"/>
            <a:ext cx="8762095" cy="4351338"/>
          </a:xfrm>
        </p:spPr>
      </p:pic>
    </p:spTree>
    <p:extLst>
      <p:ext uri="{BB962C8B-B14F-4D97-AF65-F5344CB8AC3E}">
        <p14:creationId xmlns:p14="http://schemas.microsoft.com/office/powerpoint/2010/main" val="3372769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6C9A-52DC-EB2E-2521-9BBA2EEA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18.2- here we made the reason mandatory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D51AA-B8B9-1063-E09C-B28FA02E6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77" y="1825625"/>
            <a:ext cx="8498846" cy="4351338"/>
          </a:xfrm>
        </p:spPr>
      </p:pic>
    </p:spTree>
    <p:extLst>
      <p:ext uri="{BB962C8B-B14F-4D97-AF65-F5344CB8AC3E}">
        <p14:creationId xmlns:p14="http://schemas.microsoft.com/office/powerpoint/2010/main" val="2780199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C438-4A06-1D35-EFED-2A6518D8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18.3- define new transaction reasons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6C97F-123B-8A0C-36A7-35E6D17B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2944"/>
            <a:ext cx="10515600" cy="3896699"/>
          </a:xfrm>
        </p:spPr>
      </p:pic>
    </p:spTree>
    <p:extLst>
      <p:ext uri="{BB962C8B-B14F-4D97-AF65-F5344CB8AC3E}">
        <p14:creationId xmlns:p14="http://schemas.microsoft.com/office/powerpoint/2010/main" val="3286639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2489-4A31-FAC2-FF5B-91EF83BC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18.4- Miscellaneous transaction</a:t>
            </a:r>
            <a:br>
              <a:rPr lang="en-US" dirty="0"/>
            </a:br>
            <a:r>
              <a:rPr lang="en-US" dirty="0"/>
              <a:t>(using new reasons)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26B2B-A8D2-3B81-D414-FF88FB8D9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6" y="1825625"/>
            <a:ext cx="9570947" cy="4351338"/>
          </a:xfrm>
        </p:spPr>
      </p:pic>
    </p:spTree>
    <p:extLst>
      <p:ext uri="{BB962C8B-B14F-4D97-AF65-F5344CB8AC3E}">
        <p14:creationId xmlns:p14="http://schemas.microsoft.com/office/powerpoint/2010/main" val="3922819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A920-01BA-8C0A-8C81-7F1CF264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18.4- reason appears at the transaction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7C1C7-197A-BF5B-0596-7E9F8BB46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56" y="1825625"/>
            <a:ext cx="8494288" cy="4351338"/>
          </a:xfrm>
        </p:spPr>
      </p:pic>
    </p:spTree>
    <p:extLst>
      <p:ext uri="{BB962C8B-B14F-4D97-AF65-F5344CB8AC3E}">
        <p14:creationId xmlns:p14="http://schemas.microsoft.com/office/powerpoint/2010/main" val="4190444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ABC7-3551-EDC1-8DD4-5D951BD7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19- Define item transaction defaults</a:t>
            </a:r>
            <a:br>
              <a:rPr lang="en-US" sz="2800" dirty="0"/>
            </a:br>
            <a:r>
              <a:rPr lang="en-US" sz="2800" dirty="0"/>
              <a:t>(Sub-inventory) – to use it at shipping, receiving, move order receipts.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E5B66-8226-D036-C97C-114ED116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7" y="1825625"/>
            <a:ext cx="10260165" cy="4351338"/>
          </a:xfrm>
        </p:spPr>
      </p:pic>
    </p:spTree>
    <p:extLst>
      <p:ext uri="{BB962C8B-B14F-4D97-AF65-F5344CB8AC3E}">
        <p14:creationId xmlns:p14="http://schemas.microsoft.com/office/powerpoint/2010/main" val="1745879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CEED-931A-A69F-6684-209635F7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19.1- Define item transaction defaults</a:t>
            </a:r>
            <a:br>
              <a:rPr lang="en-US" dirty="0"/>
            </a:br>
            <a:r>
              <a:rPr lang="en-US" dirty="0"/>
              <a:t>(Locators)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8E946-5B7F-3773-8588-55CC6BECB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352775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3FF6-DF52-4ED7-CBFD-E892F4208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6334" y="-191701"/>
            <a:ext cx="1019666" cy="980017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F1DACE-9A10-B4AE-21C6-60299ACFAB45}"/>
              </a:ext>
            </a:extLst>
          </p:cNvPr>
          <p:cNvSpPr txBox="1">
            <a:spLocks/>
          </p:cNvSpPr>
          <p:nvPr/>
        </p:nvSpPr>
        <p:spPr>
          <a:xfrm>
            <a:off x="404567" y="1080547"/>
            <a:ext cx="6794369" cy="980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EAA7A4-F7D7-EA3E-156E-643F2372C27D}"/>
              </a:ext>
            </a:extLst>
          </p:cNvPr>
          <p:cNvSpPr txBox="1">
            <a:spLocks/>
          </p:cNvSpPr>
          <p:nvPr/>
        </p:nvSpPr>
        <p:spPr>
          <a:xfrm>
            <a:off x="404567" y="188537"/>
            <a:ext cx="7938155" cy="6669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l">
              <a:spcAft>
                <a:spcPts val="800"/>
              </a:spcAft>
              <a:buNone/>
            </a:pPr>
            <a:endParaRPr lang="en-US" sz="1600" i="1" kern="1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>
              <a:spcAft>
                <a:spcPts val="800"/>
              </a:spcAft>
              <a:buNone/>
            </a:pPr>
            <a:endParaRPr lang="en-US" sz="1600" i="1" kern="100" dirty="0"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800" b="1" i="1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A- Inventory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1- Create new responsibilities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2- Create new users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3- Create new Location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       3.3- Change profile options for new responsibilities 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4- Create new Operating Unit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5- Create new Master Inventory organization 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       5.1- define organization parameters for new Master Inventory organization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6- Create Inventory Organization 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7- Transaction source type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8- Using </a:t>
            </a:r>
            <a:r>
              <a:rPr lang="en-US" sz="1600" i="1" kern="1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DataLoad</a:t>
            </a: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to add new accounting periods 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9- Create Miscellaneous Transactions (Miscellaneous Receipt)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10- Define new UOM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11- Define new item template 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12- Create new Item</a:t>
            </a:r>
          </a:p>
          <a:p>
            <a:pPr marL="0" marR="0" algn="l">
              <a:spcAft>
                <a:spcPts val="800"/>
              </a:spcAft>
              <a:buNone/>
            </a:pPr>
            <a:r>
              <a:rPr lang="en-US" sz="1600" i="1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     (using copy from previously defined template &amp; using previously defined UOM)</a:t>
            </a:r>
          </a:p>
          <a:p>
            <a:pPr marL="0" marR="0" algn="l">
              <a:spcAft>
                <a:spcPts val="800"/>
              </a:spcAft>
              <a:buNone/>
            </a:pPr>
            <a:endParaRPr 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4609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9C96-0B74-B513-40BB-49FA573E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20- Define new shorthand Aliases</a:t>
            </a:r>
            <a:br>
              <a:rPr lang="en-US" sz="2800" dirty="0"/>
            </a:br>
            <a:r>
              <a:rPr lang="en-US" sz="2800" dirty="0"/>
              <a:t>(appears at account receipt, issue &amp; miscellaneous receipt, issue only)</a:t>
            </a:r>
            <a:br>
              <a:rPr lang="en-US" sz="2800" dirty="0"/>
            </a:br>
            <a:r>
              <a:rPr lang="en-US" sz="2800" dirty="0"/>
              <a:t>- doesn’t appear at account alias receipt, issue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49C60-8CFE-79F6-4981-F1E36C852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04" y="1825625"/>
            <a:ext cx="7926191" cy="4351338"/>
          </a:xfrm>
        </p:spPr>
      </p:pic>
    </p:spTree>
    <p:extLst>
      <p:ext uri="{BB962C8B-B14F-4D97-AF65-F5344CB8AC3E}">
        <p14:creationId xmlns:p14="http://schemas.microsoft.com/office/powerpoint/2010/main" val="990900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CACF-6BEC-96DD-BC75-822B91BF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6"/>
            <a:ext cx="10515600" cy="1325563"/>
          </a:xfrm>
        </p:spPr>
        <p:txBody>
          <a:bodyPr/>
          <a:lstStyle/>
          <a:p>
            <a:r>
              <a:rPr lang="en-US" dirty="0"/>
              <a:t>20.1-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0B6BE-4707-18E7-F827-FA1C8672F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365"/>
            <a:ext cx="10515600" cy="4291857"/>
          </a:xfrm>
        </p:spPr>
      </p:pic>
    </p:spTree>
    <p:extLst>
      <p:ext uri="{BB962C8B-B14F-4D97-AF65-F5344CB8AC3E}">
        <p14:creationId xmlns:p14="http://schemas.microsoft.com/office/powerpoint/2010/main" val="3828196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81BC-B4A9-A9D0-8D34-F51C0E34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7C6665-89AF-1C9C-8820-CD2EA30BA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55" y="1825625"/>
            <a:ext cx="8832290" cy="4351338"/>
          </a:xfrm>
        </p:spPr>
      </p:pic>
    </p:spTree>
    <p:extLst>
      <p:ext uri="{BB962C8B-B14F-4D97-AF65-F5344CB8AC3E}">
        <p14:creationId xmlns:p14="http://schemas.microsoft.com/office/powerpoint/2010/main" val="217064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4D2E-86CA-4B83-F230-D022B222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20.3-Miscellaneous transaction</a:t>
            </a:r>
            <a:br>
              <a:rPr lang="en-US" dirty="0"/>
            </a:br>
            <a:r>
              <a:rPr lang="en-US" dirty="0"/>
              <a:t>(using the new shorthand Aliases)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A4FD28-8057-DF59-806A-A19BAC923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5630"/>
            <a:ext cx="10515600" cy="4151327"/>
          </a:xfrm>
        </p:spPr>
      </p:pic>
    </p:spTree>
    <p:extLst>
      <p:ext uri="{BB962C8B-B14F-4D97-AF65-F5344CB8AC3E}">
        <p14:creationId xmlns:p14="http://schemas.microsoft.com/office/powerpoint/2010/main" val="1237699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401B-F0CB-197B-A6EB-D879819B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21- </a:t>
            </a:r>
            <a:r>
              <a:rPr lang="en-US" sz="2800" dirty="0"/>
              <a:t>Define Process interval for Interface Managers &amp; activating them.</a:t>
            </a:r>
            <a:br>
              <a:rPr lang="en-US" sz="2800" dirty="0"/>
            </a:br>
            <a:r>
              <a:rPr lang="en-US" sz="2400" dirty="0"/>
              <a:t>(Cost manager, Lot move transaction, material transaction, move transaction)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23B6A-3FD8-AE6A-2E51-54B66DE76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7165"/>
            <a:ext cx="10515600" cy="4048258"/>
          </a:xfrm>
        </p:spPr>
      </p:pic>
    </p:spTree>
    <p:extLst>
      <p:ext uri="{BB962C8B-B14F-4D97-AF65-F5344CB8AC3E}">
        <p14:creationId xmlns:p14="http://schemas.microsoft.com/office/powerpoint/2010/main" val="400704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C4C3-183E-4930-7C12-C371611D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21.1- Activate managers (tools- launch manager)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66677-FA50-9ABD-3F61-F0779BCEC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9" y="1825625"/>
            <a:ext cx="10153122" cy="4351338"/>
          </a:xfrm>
        </p:spPr>
      </p:pic>
    </p:spTree>
    <p:extLst>
      <p:ext uri="{BB962C8B-B14F-4D97-AF65-F5344CB8AC3E}">
        <p14:creationId xmlns:p14="http://schemas.microsoft.com/office/powerpoint/2010/main" val="2177119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2016-DBA7-9FDE-71DC-8FCF3EC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F55A6-2418-1D9C-EE37-D01336DE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54" y="1825625"/>
            <a:ext cx="9262892" cy="4351338"/>
          </a:xfrm>
        </p:spPr>
      </p:pic>
    </p:spTree>
    <p:extLst>
      <p:ext uri="{BB962C8B-B14F-4D97-AF65-F5344CB8AC3E}">
        <p14:creationId xmlns:p14="http://schemas.microsoft.com/office/powerpoint/2010/main" val="4060345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B1FF-C9EB-9358-A965-399F20A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21.2- After activation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9FC1B-E006-55F3-7B5C-EDDA495C1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18" y="1825625"/>
            <a:ext cx="9752563" cy="4351338"/>
          </a:xfrm>
        </p:spPr>
      </p:pic>
    </p:spTree>
    <p:extLst>
      <p:ext uri="{BB962C8B-B14F-4D97-AF65-F5344CB8AC3E}">
        <p14:creationId xmlns:p14="http://schemas.microsoft.com/office/powerpoint/2010/main" val="3017139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7618-21FA-54B4-22CA-59006CF7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22- Create new item</a:t>
            </a:r>
            <a:br>
              <a:rPr lang="en-US" dirty="0"/>
            </a:br>
            <a:r>
              <a:rPr lang="en-US" sz="3200" dirty="0"/>
              <a:t>(Lot Control - item)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82A2E-6141-061F-BEE7-E7A9A2267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5" y="1825625"/>
            <a:ext cx="8223510" cy="4351338"/>
          </a:xfrm>
        </p:spPr>
      </p:pic>
    </p:spTree>
    <p:extLst>
      <p:ext uri="{BB962C8B-B14F-4D97-AF65-F5344CB8AC3E}">
        <p14:creationId xmlns:p14="http://schemas.microsoft.com/office/powerpoint/2010/main" val="2170061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7A8B-131B-2D76-34C2-564F68A5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22.1- lot control item received into warehouse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E7FBF-AEAF-46F7-99AC-A3ABAD049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5" y="1825625"/>
            <a:ext cx="8693610" cy="4351338"/>
          </a:xfrm>
        </p:spPr>
      </p:pic>
    </p:spTree>
    <p:extLst>
      <p:ext uri="{BB962C8B-B14F-4D97-AF65-F5344CB8AC3E}">
        <p14:creationId xmlns:p14="http://schemas.microsoft.com/office/powerpoint/2010/main" val="294778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2118</Words>
  <Application>Microsoft Office PowerPoint</Application>
  <PresentationFormat>Widescreen</PresentationFormat>
  <Paragraphs>249</Paragraphs>
  <Slides>169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169</vt:i4>
      </vt:variant>
    </vt:vector>
  </HeadingPairs>
  <TitlesOfParts>
    <vt:vector size="178" baseType="lpstr">
      <vt:lpstr>Arial</vt:lpstr>
      <vt:lpstr>Bahnschrift Condensed</vt:lpstr>
      <vt:lpstr>Calibri</vt:lpstr>
      <vt:lpstr>Calibri Light</vt:lpstr>
      <vt:lpstr>League Spartan</vt:lpstr>
      <vt:lpstr>Open Sauce</vt:lpstr>
      <vt:lpstr>Open Sauce Bold</vt:lpstr>
      <vt:lpstr>Office Theme</vt:lpstr>
      <vt:lpstr>1_Office Theme</vt:lpstr>
      <vt:lpstr>   A Construction Company Project  Prepared by (Group - 1)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A- Inventory </vt:lpstr>
      <vt:lpstr>1- Create new responsibilities (Global HRMS Manager) to use it in creation of Operating units, inventory organizations, locations, currencies, employees, jobs, positions </vt:lpstr>
      <vt:lpstr>1.1- Create new responsibilities (inventory responsibility)</vt:lpstr>
      <vt:lpstr>2- Create new users</vt:lpstr>
      <vt:lpstr>2.1- new user</vt:lpstr>
      <vt:lpstr>3- Create new Location </vt:lpstr>
      <vt:lpstr>3.1- new location</vt:lpstr>
      <vt:lpstr>3.2- Run International HRMS Setup request </vt:lpstr>
      <vt:lpstr>3.3- Change profile options for new responsibilities </vt:lpstr>
      <vt:lpstr>PowerPoint Presentation</vt:lpstr>
      <vt:lpstr>4- Create new Operating Unit</vt:lpstr>
      <vt:lpstr>4.1- operating units &amp; master inventory organization &amp; inventory organization, etc…..</vt:lpstr>
      <vt:lpstr>5- Create new Master Inventory organization </vt:lpstr>
      <vt:lpstr>5.1- define organization parameters for new Master Inventory organization</vt:lpstr>
      <vt:lpstr>5.2- define organization parameters (Costing information)</vt:lpstr>
      <vt:lpstr>5.3- define organization parameters (accounting information)</vt:lpstr>
      <vt:lpstr>6- Create Inventory Organization </vt:lpstr>
      <vt:lpstr>6.1- define organization parameters for new Inventory organization</vt:lpstr>
      <vt:lpstr>7- Transaction source type</vt:lpstr>
      <vt:lpstr>7.1- define new Transaction source type (Account)</vt:lpstr>
      <vt:lpstr>7.2- define new Transaction source type (Account alias)</vt:lpstr>
      <vt:lpstr>7.3- define new Transaction source type (sub-inventory transfer)</vt:lpstr>
      <vt:lpstr>7.4- summary for new Transaction source type</vt:lpstr>
      <vt:lpstr>8- Using DataLoad to add new accounting periods </vt:lpstr>
      <vt:lpstr>8.1- new accounting periods </vt:lpstr>
      <vt:lpstr>8.2- Open inventory accounting periods</vt:lpstr>
      <vt:lpstr>8.3- inventory accounting periods</vt:lpstr>
      <vt:lpstr>Transactions </vt:lpstr>
      <vt:lpstr>9- Create Miscellaneous Transactions (Miscellaneous Receipt) – we can change selected account at each line</vt:lpstr>
      <vt:lpstr>9.1- Miscellaneous Transactions NO.1</vt:lpstr>
      <vt:lpstr>9.2- On-hand for Miscellaneous Transactions NO.1</vt:lpstr>
      <vt:lpstr>9.2-</vt:lpstr>
      <vt:lpstr>9.2-</vt:lpstr>
      <vt:lpstr>9.2-</vt:lpstr>
      <vt:lpstr>9.2- Miscellaneous Transactions NO.1</vt:lpstr>
      <vt:lpstr>9.2- Miscellaneous Transactions NO.1</vt:lpstr>
      <vt:lpstr>10- Define new UOM (Define new UOM class)</vt:lpstr>
      <vt:lpstr>10.1- Define new UOM for the new class</vt:lpstr>
      <vt:lpstr>10.2- Define new UOM conversion </vt:lpstr>
      <vt:lpstr>11- Define new item template </vt:lpstr>
      <vt:lpstr>11.1- new item template </vt:lpstr>
      <vt:lpstr>12- Create new Item (using copy from previously defined template &amp; using previously defined UOM)</vt:lpstr>
      <vt:lpstr>12.1- using previously defined UOM</vt:lpstr>
      <vt:lpstr>12.2- assign the new item to the inventory organizations</vt:lpstr>
      <vt:lpstr>Miscellaneous transaction NO.2 </vt:lpstr>
      <vt:lpstr>Miscellaneous transaction NO.2 </vt:lpstr>
      <vt:lpstr>13- Create new transaction source type (account issue)- we cannot change selected account at source line the account stay fixed at each line and we can see it</vt:lpstr>
      <vt:lpstr>PowerPoint Presentation</vt:lpstr>
      <vt:lpstr>13.1- Create new transaction source type (Account receipt)</vt:lpstr>
      <vt:lpstr>PowerPoint Presentation</vt:lpstr>
      <vt:lpstr>14- Create Miscellaneous transaction (using new transaction type con account receipt)</vt:lpstr>
      <vt:lpstr>14.1- we choose account at source line</vt:lpstr>
      <vt:lpstr>14.1-</vt:lpstr>
      <vt:lpstr>14.1-</vt:lpstr>
      <vt:lpstr>14.2- Receiving at locator control subinventory</vt:lpstr>
      <vt:lpstr>14.2-Receiving at locator control subinventory</vt:lpstr>
      <vt:lpstr>15- Adjust account alias key flexfield (To accept more characters) – Arabic character take a place of more the one character </vt:lpstr>
      <vt:lpstr>PowerPoint Presentation</vt:lpstr>
      <vt:lpstr>15.1- run flexfield view generator request </vt:lpstr>
      <vt:lpstr>16- Create new transaction source type (account alias issue &amp; Receipt) - we cannot change selected account at source line the account stay hidden at each line in the transaction </vt:lpstr>
      <vt:lpstr>16.1- Define new account aliases</vt:lpstr>
      <vt:lpstr>16.1- choose account combination </vt:lpstr>
      <vt:lpstr>16.1- choose account combination </vt:lpstr>
      <vt:lpstr>16.1- choose account combination </vt:lpstr>
      <vt:lpstr>16.1-</vt:lpstr>
      <vt:lpstr>17- Miscellaneous transaction (using our new account alias)</vt:lpstr>
      <vt:lpstr>17.1- account is hidden</vt:lpstr>
      <vt:lpstr>17.2- account alias transaction type done</vt:lpstr>
      <vt:lpstr>18- Form Personalization “Miscellaneous transaction”  (make the reason mandatory for each transaction)</vt:lpstr>
      <vt:lpstr>18.1- here we can change the value “column name”</vt:lpstr>
      <vt:lpstr>18.2- here we made the reason mandatory </vt:lpstr>
      <vt:lpstr>18.3- define new transaction reasons</vt:lpstr>
      <vt:lpstr>18.4- Miscellaneous transaction (using new reasons)</vt:lpstr>
      <vt:lpstr>18.4- reason appears at the transaction </vt:lpstr>
      <vt:lpstr>19- Define item transaction defaults (Sub-inventory) – to use it at shipping, receiving, move order receipts.</vt:lpstr>
      <vt:lpstr>19.1- Define item transaction defaults (Locators)</vt:lpstr>
      <vt:lpstr>20- Define new shorthand Aliases (appears at account receipt, issue &amp; miscellaneous receipt, issue only) - doesn’t appear at account alias receipt, issue </vt:lpstr>
      <vt:lpstr>20.1-</vt:lpstr>
      <vt:lpstr>20.2-</vt:lpstr>
      <vt:lpstr>20.3-Miscellaneous transaction (using the new shorthand Aliases)</vt:lpstr>
      <vt:lpstr>21- Define Process interval for Interface Managers &amp; activating them. (Cost manager, Lot move transaction, material transaction, move transaction)</vt:lpstr>
      <vt:lpstr>21.1- Activate managers (tools- launch manager)</vt:lpstr>
      <vt:lpstr>PowerPoint Presentation</vt:lpstr>
      <vt:lpstr>21.2- After activation </vt:lpstr>
      <vt:lpstr>22- Create new item (Lot Control - item)</vt:lpstr>
      <vt:lpstr>22.1- lot control item received into warehouse </vt:lpstr>
      <vt:lpstr>23- Create new item (Serial Control - item) – generate serial numbers</vt:lpstr>
      <vt:lpstr>23.1- Miscellaneous transaction (for serial control item)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23.2- Serial Control item  (Issue from store)</vt:lpstr>
      <vt:lpstr>PowerPoint Presentation</vt:lpstr>
      <vt:lpstr>24- Create new item (Lot-Serial Control item)</vt:lpstr>
      <vt:lpstr>PowerPoint Presentation</vt:lpstr>
      <vt:lpstr>24.1- Miscellaneous transaction (For Lot-Serial Control item)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24.2- run serial number transaction request </vt:lpstr>
      <vt:lpstr>PowerPoint Presentation</vt:lpstr>
      <vt:lpstr>25- Create new transaction type (Sub-inventory transfer) – move items between Sub-inventories within the same inventory organization </vt:lpstr>
      <vt:lpstr>25.1- Transaction (Sub-inventory transfer)</vt:lpstr>
      <vt:lpstr>PowerPoint Presentation</vt:lpstr>
      <vt:lpstr>PowerPoint Presentation</vt:lpstr>
      <vt:lpstr>PowerPoint Presentation</vt:lpstr>
      <vt:lpstr>26- Move order transaction (request to transfer items between Sub-inventories within the same inventory organization )</vt:lpstr>
      <vt:lpstr>PowerPoint Presentation</vt:lpstr>
      <vt:lpstr>PowerPoint Presentation</vt:lpstr>
      <vt:lpstr>26.1- allocate and transact move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27- Define new employees (to use them as planners)</vt:lpstr>
      <vt:lpstr>27.1- Inventory, setup, planners </vt:lpstr>
      <vt:lpstr>27.2- Create new item (Item has specific planner)</vt:lpstr>
      <vt:lpstr>27.3- Move Order transfer between sub-inventories (Require approval of the planner)</vt:lpstr>
      <vt:lpstr>27.4- Planner approval </vt:lpstr>
      <vt:lpstr>PowerPoint Presentation</vt:lpstr>
      <vt:lpstr>PowerPoint Presentation</vt:lpstr>
      <vt:lpstr>PowerPoint Presentation</vt:lpstr>
      <vt:lpstr>PowerPoint Presentation</vt:lpstr>
      <vt:lpstr>27.5- Print Move Order Pick Slip Report (Summarize Move Order transactions)</vt:lpstr>
      <vt:lpstr>PowerPoint Presentation</vt:lpstr>
      <vt:lpstr>28- Create new inventory picking rule (inventory- setup- rules- picking)</vt:lpstr>
      <vt:lpstr>PowerPoint Presentation</vt:lpstr>
      <vt:lpstr>28.1- Assign picking rule for the organization </vt:lpstr>
      <vt:lpstr>29- Define Shipping networks between different inventory organizations  (transfer type: intransit &amp; Direct)</vt:lpstr>
      <vt:lpstr>29- Define inter-organization transfer charge</vt:lpstr>
      <vt:lpstr>29.1- transfer type: Direct (move items directly between different inventory organizations )</vt:lpstr>
      <vt:lpstr>29.2- Inter-organization transfer (Direct transfer)</vt:lpstr>
      <vt:lpstr>PowerPoint Presentation</vt:lpstr>
      <vt:lpstr>29.3- Define receiving options (To use them at intransit Inter-organization transfer)</vt:lpstr>
      <vt:lpstr>29.4- Define financial options (for Operating Unit from purchasing modules)</vt:lpstr>
      <vt:lpstr>PowerPoint Presentation</vt:lpstr>
      <vt:lpstr>PowerPoint Presentation</vt:lpstr>
      <vt:lpstr>29.5- Define purchasing options (for Operating Unit)</vt:lpstr>
      <vt:lpstr>29.6- Define intransit transfer type  (from yi2 to yi1) – (other inventory organizations should receive it from receipts)</vt:lpstr>
      <vt:lpstr>30- inter-organization transfer transaction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31- Create new item  (restricted Sub-inventory &amp; restricted Locator item) – tools, item sub-inventories </vt:lpstr>
      <vt:lpstr>32- Create new item  (Revision Control item) - tools, revisions </vt:lpstr>
      <vt:lpstr>32.1- Miscellaneous transaction (Receiving Revision Control item)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Mahmoud</dc:creator>
  <cp:lastModifiedBy>Youssef Mahmoud</cp:lastModifiedBy>
  <cp:revision>64</cp:revision>
  <dcterms:created xsi:type="dcterms:W3CDTF">2025-03-21T20:26:11Z</dcterms:created>
  <dcterms:modified xsi:type="dcterms:W3CDTF">2025-04-14T04:45:06Z</dcterms:modified>
</cp:coreProperties>
</file>